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"/>
  </p:notesMasterIdLst>
  <p:sldIdLst>
    <p:sldId id="306" r:id="rId2"/>
    <p:sldId id="308" r:id="rId3"/>
    <p:sldId id="311" r:id="rId4"/>
    <p:sldId id="309" r:id="rId5"/>
    <p:sldId id="310" r:id="rId6"/>
  </p:sldIdLst>
  <p:sldSz cx="9144000" cy="6858000" type="screen4x3"/>
  <p:notesSz cx="6805613" cy="993933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FF99"/>
    <a:srgbClr val="CC0099"/>
    <a:srgbClr val="333399"/>
    <a:srgbClr val="0033CC"/>
    <a:srgbClr val="0066FF"/>
    <a:srgbClr val="3366FF"/>
    <a:srgbClr val="0066CC"/>
    <a:srgbClr val="FF6699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8" d="100"/>
          <a:sy n="108" d="100"/>
        </p:scale>
        <p:origin x="1704" y="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099" cy="49696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4939" y="0"/>
            <a:ext cx="2949099" cy="49696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A7BECF-C963-463C-8B1F-C84AD524E317}" type="datetimeFigureOut">
              <a:rPr lang="en-US" smtClean="0"/>
              <a:t>2022-04-27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20750" y="746125"/>
            <a:ext cx="4965700" cy="3725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0562" y="4721186"/>
            <a:ext cx="5444490" cy="447270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40646"/>
            <a:ext cx="2949099" cy="49696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4939" y="9440646"/>
            <a:ext cx="2949099" cy="49696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570E0A-55C9-4234-9CB3-CF19375326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4174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570E0A-55C9-4234-9CB3-CF193753264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9699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570E0A-55C9-4234-9CB3-CF193753264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1783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570E0A-55C9-4234-9CB3-CF193753264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3879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570E0A-55C9-4234-9CB3-CF193753264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205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570E0A-55C9-4234-9CB3-CF193753264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98339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666EC-3AD6-4A18-9836-CB3D12DE71CE}" type="datetimeFigureOut">
              <a:rPr lang="en-US" smtClean="0"/>
              <a:t>2022-04-27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C8555-2DE7-4E68-B0D7-190FED2767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5138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666EC-3AD6-4A18-9836-CB3D12DE71CE}" type="datetimeFigureOut">
              <a:rPr lang="en-US" smtClean="0"/>
              <a:t>2022-04-27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C8555-2DE7-4E68-B0D7-190FED2767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145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666EC-3AD6-4A18-9836-CB3D12DE71CE}" type="datetimeFigureOut">
              <a:rPr lang="en-US" smtClean="0"/>
              <a:t>2022-04-27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C8555-2DE7-4E68-B0D7-190FED2767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930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666EC-3AD6-4A18-9836-CB3D12DE71CE}" type="datetimeFigureOut">
              <a:rPr lang="en-US" smtClean="0"/>
              <a:t>2022-04-27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C8555-2DE7-4E68-B0D7-190FED2767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1732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666EC-3AD6-4A18-9836-CB3D12DE71CE}" type="datetimeFigureOut">
              <a:rPr lang="en-US" smtClean="0"/>
              <a:t>2022-04-27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C8555-2DE7-4E68-B0D7-190FED2767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3761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666EC-3AD6-4A18-9836-CB3D12DE71CE}" type="datetimeFigureOut">
              <a:rPr lang="en-US" smtClean="0"/>
              <a:t>2022-04-27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C8555-2DE7-4E68-B0D7-190FED2767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4648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666EC-3AD6-4A18-9836-CB3D12DE71CE}" type="datetimeFigureOut">
              <a:rPr lang="en-US" smtClean="0"/>
              <a:t>2022-04-27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C8555-2DE7-4E68-B0D7-190FED2767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8110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666EC-3AD6-4A18-9836-CB3D12DE71CE}" type="datetimeFigureOut">
              <a:rPr lang="en-US" smtClean="0"/>
              <a:t>2022-04-27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C8555-2DE7-4E68-B0D7-190FED2767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6088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666EC-3AD6-4A18-9836-CB3D12DE71CE}" type="datetimeFigureOut">
              <a:rPr lang="en-US" smtClean="0"/>
              <a:t>2022-04-27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C8555-2DE7-4E68-B0D7-190FED2767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84480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666EC-3AD6-4A18-9836-CB3D12DE71CE}" type="datetimeFigureOut">
              <a:rPr lang="en-US" smtClean="0"/>
              <a:t>2022-04-27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C8555-2DE7-4E68-B0D7-190FED2767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5582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666EC-3AD6-4A18-9836-CB3D12DE71CE}" type="datetimeFigureOut">
              <a:rPr lang="en-US" smtClean="0"/>
              <a:t>2022-04-27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C8555-2DE7-4E68-B0D7-190FED2767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2540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C666EC-3AD6-4A18-9836-CB3D12DE71CE}" type="datetimeFigureOut">
              <a:rPr lang="en-US" smtClean="0"/>
              <a:t>2022-04-27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6C8555-2DE7-4E68-B0D7-190FED2767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8433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wmf"/><Relationship Id="rId13" Type="http://schemas.openxmlformats.org/officeDocument/2006/relationships/image" Target="../media/image15.png"/><Relationship Id="rId18" Type="http://schemas.openxmlformats.org/officeDocument/2006/relationships/image" Target="../media/image20.png"/><Relationship Id="rId3" Type="http://schemas.openxmlformats.org/officeDocument/2006/relationships/notesSlide" Target="../notesSlides/notesSlide2.xml"/><Relationship Id="rId21" Type="http://schemas.openxmlformats.org/officeDocument/2006/relationships/image" Target="../media/image23.png"/><Relationship Id="rId7" Type="http://schemas.openxmlformats.org/officeDocument/2006/relationships/oleObject" Target="../embeddings/oleObject1.bin"/><Relationship Id="rId12" Type="http://schemas.openxmlformats.org/officeDocument/2006/relationships/image" Target="../media/image14.png"/><Relationship Id="rId17" Type="http://schemas.openxmlformats.org/officeDocument/2006/relationships/image" Target="../media/image19.png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18.png"/><Relationship Id="rId20" Type="http://schemas.openxmlformats.org/officeDocument/2006/relationships/image" Target="../media/image22.png"/><Relationship Id="rId1" Type="http://schemas.openxmlformats.org/officeDocument/2006/relationships/vmlDrawing" Target="../drawings/vmlDrawing1.vml"/><Relationship Id="rId6" Type="http://schemas.openxmlformats.org/officeDocument/2006/relationships/image" Target="../media/image10.png"/><Relationship Id="rId11" Type="http://schemas.openxmlformats.org/officeDocument/2006/relationships/image" Target="../media/image13.png"/><Relationship Id="rId5" Type="http://schemas.openxmlformats.org/officeDocument/2006/relationships/image" Target="../media/image9.png"/><Relationship Id="rId15" Type="http://schemas.openxmlformats.org/officeDocument/2006/relationships/image" Target="../media/image17.png"/><Relationship Id="rId23" Type="http://schemas.openxmlformats.org/officeDocument/2006/relationships/image" Target="../media/image25.png"/><Relationship Id="rId10" Type="http://schemas.openxmlformats.org/officeDocument/2006/relationships/image" Target="../media/image12.png"/><Relationship Id="rId19" Type="http://schemas.openxmlformats.org/officeDocument/2006/relationships/image" Target="../media/image21.png"/><Relationship Id="rId4" Type="http://schemas.openxmlformats.org/officeDocument/2006/relationships/image" Target="../media/image8.png"/><Relationship Id="rId9" Type="http://schemas.openxmlformats.org/officeDocument/2006/relationships/image" Target="../media/image11.wmf"/><Relationship Id="rId14" Type="http://schemas.openxmlformats.org/officeDocument/2006/relationships/image" Target="../media/image16.png"/><Relationship Id="rId22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/>
          <p:cNvSpPr txBox="1">
            <a:spLocks/>
          </p:cNvSpPr>
          <p:nvPr/>
        </p:nvSpPr>
        <p:spPr>
          <a:xfrm>
            <a:off x="0" y="0"/>
            <a:ext cx="9144000" cy="533400"/>
          </a:xfrm>
          <a:prstGeom prst="rect">
            <a:avLst/>
          </a:prstGeom>
          <a:solidFill>
            <a:srgbClr val="000099"/>
          </a:solidFill>
        </p:spPr>
        <p:txBody>
          <a:bodyPr vert="horz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300" b="1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SCBU - FY2022 Improvement Activity</a:t>
            </a:r>
            <a:endParaRPr lang="en-US" sz="2300" b="1" dirty="0">
              <a:solidFill>
                <a:srgbClr val="FFFF00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graphicFrame>
        <p:nvGraphicFramePr>
          <p:cNvPr id="32" name="Group 2">
            <a:extLst>
              <a:ext uri="{FF2B5EF4-FFF2-40B4-BE49-F238E27FC236}">
                <a16:creationId xmlns:a16="http://schemas.microsoft.com/office/drawing/2014/main" id="{8A316686-5A19-443C-A3B5-0B9D4E9F06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534634"/>
              </p:ext>
            </p:extLst>
          </p:nvPr>
        </p:nvGraphicFramePr>
        <p:xfrm>
          <a:off x="56958" y="586694"/>
          <a:ext cx="9010842" cy="6227891"/>
        </p:xfrm>
        <a:graphic>
          <a:graphicData uri="http://schemas.openxmlformats.org/drawingml/2006/table">
            <a:tbl>
              <a:tblPr/>
              <a:tblGrid>
                <a:gridCol w="8303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99044">
                  <a:extLst>
                    <a:ext uri="{9D8B030D-6E8A-4147-A177-3AD203B41FA5}">
                      <a16:colId xmlns:a16="http://schemas.microsoft.com/office/drawing/2014/main" val="3068975286"/>
                    </a:ext>
                  </a:extLst>
                </a:gridCol>
                <a:gridCol w="2514600">
                  <a:extLst>
                    <a:ext uri="{9D8B030D-6E8A-4147-A177-3AD203B41FA5}">
                      <a16:colId xmlns:a16="http://schemas.microsoft.com/office/drawing/2014/main" val="3268291877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56623">
                <a:tc>
                  <a:txBody>
                    <a:bodyPr/>
                    <a:lstStyle/>
                    <a:p>
                      <a:pPr marL="0" marR="0" lvl="0" indent="0" algn="ctr" defTabSz="9286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BU</a:t>
                      </a:r>
                      <a:endParaRPr kumimoji="1" lang="ja-JP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Unicode MS" panose="020B0604020202020204" pitchFamily="34" charset="-128"/>
                        <a:ea typeface="Arial Unicode MS" panose="020B0604020202020204" pitchFamily="34" charset="-128"/>
                        <a:cs typeface="Arial Unicode MS" panose="020B0604020202020204" pitchFamily="34" charset="-128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286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FY22 Action</a:t>
                      </a:r>
                      <a:endParaRPr kumimoji="1" lang="ja-JP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Unicode MS" panose="020B0604020202020204" pitchFamily="34" charset="-128"/>
                        <a:ea typeface="Arial Unicode MS" panose="020B0604020202020204" pitchFamily="34" charset="-128"/>
                        <a:cs typeface="Arial Unicode MS" panose="020B0604020202020204" pitchFamily="34" charset="-128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286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Plan / Schedule</a:t>
                      </a:r>
                      <a:endParaRPr kumimoji="1" lang="ja-JP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Unicode MS" panose="020B0604020202020204" pitchFamily="34" charset="-128"/>
                        <a:ea typeface="Arial Unicode MS" panose="020B0604020202020204" pitchFamily="34" charset="-128"/>
                        <a:cs typeface="Arial Unicode MS" panose="020B0604020202020204" pitchFamily="34" charset="-128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286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Concerned Department</a:t>
                      </a:r>
                      <a:endParaRPr kumimoji="1" lang="ja-JP" alt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Unicode MS" panose="020B0604020202020204" pitchFamily="34" charset="-128"/>
                        <a:ea typeface="Arial Unicode MS" panose="020B0604020202020204" pitchFamily="34" charset="-128"/>
                        <a:cs typeface="Arial Unicode MS" panose="020B0604020202020204" pitchFamily="34" charset="-128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17459">
                <a:tc rowSpan="3">
                  <a:txBody>
                    <a:bodyPr/>
                    <a:lstStyle/>
                    <a:p>
                      <a:pPr marL="144000" marR="0" lvl="0" indent="0" algn="l" defTabSz="928688" rtl="0" eaLnBrk="1" fontAlgn="auto" latinLnBrk="0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Courier New" panose="02070309020205020404" pitchFamily="49" charset="0"/>
                        <a:buNone/>
                        <a:tabLst/>
                        <a:defRPr/>
                      </a:pPr>
                      <a:r>
                        <a:rPr kumimoji="0" lang="en-US" altLang="ja-JP" sz="1300" b="1" u="none">
                          <a:solidFill>
                            <a:schemeClr val="tx1"/>
                          </a:solidFill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SCBU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ja-JP" sz="1200" b="1" baseline="0" dirty="0">
                          <a:solidFill>
                            <a:srgbClr val="000099"/>
                          </a:solidFill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Auto </a:t>
                      </a:r>
                      <a:r>
                        <a:rPr lang="en-US" altLang="ja-JP" sz="1200" b="1" baseline="0" dirty="0" err="1">
                          <a:solidFill>
                            <a:srgbClr val="000099"/>
                          </a:solidFill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Creat</a:t>
                      </a:r>
                      <a:r>
                        <a:rPr lang="en-US" altLang="ja-JP" sz="1200" b="1" baseline="0" dirty="0">
                          <a:solidFill>
                            <a:srgbClr val="000099"/>
                          </a:solidFill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 Part Card : Print Label Area &amp; </a:t>
                      </a:r>
                      <a:r>
                        <a:rPr lang="en-US" altLang="ja-JP" sz="1200" b="1" baseline="0" dirty="0" err="1">
                          <a:solidFill>
                            <a:srgbClr val="000099"/>
                          </a:solidFill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Prepararion</a:t>
                      </a:r>
                      <a:r>
                        <a:rPr lang="en-US" altLang="ja-JP" sz="1200" b="1" baseline="0" dirty="0">
                          <a:solidFill>
                            <a:srgbClr val="000099"/>
                          </a:solidFill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 Area</a:t>
                      </a:r>
                    </a:p>
                  </a:txBody>
                  <a:tcPr marL="54000" marR="54000" marT="36000" marB="360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200" b="1" u="sng">
                          <a:solidFill>
                            <a:schemeClr val="tx1"/>
                          </a:solidFill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Plan :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200" b="0">
                          <a:solidFill>
                            <a:schemeClr val="tx1"/>
                          </a:solidFill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DP &amp; DECT : 2 Lines (Print Label</a:t>
                      </a:r>
                      <a:r>
                        <a:rPr lang="en-US" altLang="ja-JP" sz="1200" b="0" baseline="0">
                          <a:solidFill>
                            <a:schemeClr val="tx1"/>
                          </a:solidFill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 &amp; Prepararion Area)</a:t>
                      </a:r>
                      <a:endParaRPr lang="en-US" altLang="ja-JP" sz="1200" b="0">
                        <a:solidFill>
                          <a:schemeClr val="tx1"/>
                        </a:solidFill>
                        <a:latin typeface="Arial Unicode MS" panose="020B0604020202020204" pitchFamily="34" charset="-128"/>
                        <a:ea typeface="Arial Unicode MS" panose="020B0604020202020204" pitchFamily="34" charset="-128"/>
                        <a:cs typeface="Arial Unicode MS" panose="020B0604020202020204" pitchFamily="34" charset="-128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ja-JP" sz="1200" b="0">
                        <a:solidFill>
                          <a:schemeClr val="tx1"/>
                        </a:solidFill>
                        <a:latin typeface="Arial Unicode MS" panose="020B0604020202020204" pitchFamily="34" charset="-128"/>
                        <a:ea typeface="Arial Unicode MS" panose="020B0604020202020204" pitchFamily="34" charset="-128"/>
                        <a:cs typeface="Arial Unicode MS" panose="020B0604020202020204" pitchFamily="34" charset="-128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200" b="1" u="sng">
                          <a:solidFill>
                            <a:schemeClr val="tx1"/>
                          </a:solidFill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Schedule :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200" b="0">
                          <a:solidFill>
                            <a:schemeClr val="tx1"/>
                          </a:solidFill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Jun.2022 – Jul.2022</a:t>
                      </a:r>
                      <a:endParaRPr lang="ja-JP" altLang="en-US" sz="1200" b="0" dirty="0">
                        <a:solidFill>
                          <a:schemeClr val="tx1"/>
                        </a:solidFill>
                        <a:latin typeface="Arial Unicode MS" panose="020B0604020202020204" pitchFamily="34" charset="-128"/>
                        <a:ea typeface="Arial Unicode MS" panose="020B0604020202020204" pitchFamily="34" charset="-128"/>
                        <a:cs typeface="Arial Unicode MS" panose="020B0604020202020204" pitchFamily="34" charset="-128"/>
                      </a:endParaRPr>
                    </a:p>
                  </a:txBody>
                  <a:tcPr marL="54000" marR="54000" marT="36000" marB="360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14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200" b="1">
                          <a:solidFill>
                            <a:schemeClr val="tx1"/>
                          </a:solidFill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IT</a:t>
                      </a:r>
                      <a:endParaRPr lang="ja-JP" altLang="en-US" sz="1200" b="1" dirty="0">
                        <a:solidFill>
                          <a:schemeClr val="tx1"/>
                        </a:solidFill>
                        <a:latin typeface="Arial Unicode MS" panose="020B0604020202020204" pitchFamily="34" charset="-128"/>
                        <a:ea typeface="Arial Unicode MS" panose="020B0604020202020204" pitchFamily="34" charset="-128"/>
                        <a:cs typeface="Arial Unicode MS" panose="020B0604020202020204" pitchFamily="34" charset="-128"/>
                      </a:endParaRPr>
                    </a:p>
                  </a:txBody>
                  <a:tcPr marL="54000" marR="54000" marT="36000" marB="360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77264">
                <a:tc vMerge="1">
                  <a:txBody>
                    <a:bodyPr/>
                    <a:lstStyle/>
                    <a:p>
                      <a:pPr marL="429750" marR="0" lvl="0" indent="-285750" algn="l" defTabSz="928688" rtl="0" eaLnBrk="1" fontAlgn="auto" latinLnBrk="0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Courier New" panose="02070309020205020404" pitchFamily="49" charset="0"/>
                        <a:buChar char="o"/>
                        <a:tabLst/>
                        <a:defRPr/>
                      </a:pPr>
                      <a:endParaRPr kumimoji="0" lang="en-US" altLang="ja-JP" sz="1300" b="0" u="none">
                        <a:solidFill>
                          <a:schemeClr val="tx1"/>
                        </a:solidFill>
                        <a:latin typeface="+mn-lt"/>
                        <a:ea typeface="Meiryo UI" panose="020B0604030504040204"/>
                        <a:cs typeface="Tahoma" pitchFamily="34" charset="0"/>
                      </a:endParaRPr>
                    </a:p>
                  </a:txBody>
                  <a:tcPr marL="54000" marR="54000" marT="36000" marB="360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ja-JP" sz="1200" b="1" baseline="0">
                          <a:solidFill>
                            <a:srgbClr val="000099"/>
                          </a:solidFill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Add VC Camera for important electrical parts :Camera module / Speaker/MIC</a:t>
                      </a:r>
                      <a:endParaRPr lang="ja-JP" altLang="en-US" sz="1200" b="1">
                        <a:solidFill>
                          <a:srgbClr val="000099"/>
                        </a:solidFill>
                        <a:latin typeface="Arial Unicode MS" panose="020B0604020202020204" pitchFamily="34" charset="-128"/>
                        <a:ea typeface="Arial Unicode MS" panose="020B0604020202020204" pitchFamily="34" charset="-128"/>
                        <a:cs typeface="Arial Unicode MS" panose="020B0604020202020204" pitchFamily="34" charset="-128"/>
                      </a:endParaRPr>
                    </a:p>
                  </a:txBody>
                  <a:tcPr marL="54000" marR="54000" marT="36000" marB="360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200" b="1" u="sng">
                          <a:solidFill>
                            <a:schemeClr val="tx1"/>
                          </a:solidFill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Plan :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200" b="0">
                          <a:solidFill>
                            <a:schemeClr val="tx1"/>
                          </a:solidFill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DP : 8 Lines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200" b="0">
                          <a:solidFill>
                            <a:schemeClr val="tx1"/>
                          </a:solidFill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Dect : N/A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ja-JP" sz="1200" b="0">
                        <a:solidFill>
                          <a:schemeClr val="tx1"/>
                        </a:solidFill>
                        <a:latin typeface="Arial Unicode MS" panose="020B0604020202020204" pitchFamily="34" charset="-128"/>
                        <a:ea typeface="Arial Unicode MS" panose="020B0604020202020204" pitchFamily="34" charset="-128"/>
                        <a:cs typeface="Arial Unicode MS" panose="020B0604020202020204" pitchFamily="34" charset="-128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200" b="1" u="sng">
                          <a:solidFill>
                            <a:schemeClr val="tx1"/>
                          </a:solidFill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Schedule :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200" b="0">
                          <a:solidFill>
                            <a:schemeClr val="tx1"/>
                          </a:solidFill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May – Sep.22 : </a:t>
                      </a:r>
                      <a:r>
                        <a:rPr lang="en-US" altLang="ja-JP" sz="1200" b="0" baseline="0">
                          <a:solidFill>
                            <a:schemeClr val="tx1"/>
                          </a:solidFill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CMR Module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200" b="0" baseline="0">
                          <a:solidFill>
                            <a:schemeClr val="tx1"/>
                          </a:solidFill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Oct – Mar.23 : Speaker/ MIC</a:t>
                      </a:r>
                      <a:endParaRPr lang="ja-JP" altLang="en-US" sz="1200" b="0" dirty="0">
                        <a:solidFill>
                          <a:schemeClr val="tx1"/>
                        </a:solidFill>
                        <a:latin typeface="Arial Unicode MS" panose="020B0604020202020204" pitchFamily="34" charset="-128"/>
                        <a:ea typeface="Arial Unicode MS" panose="020B0604020202020204" pitchFamily="34" charset="-128"/>
                        <a:cs typeface="Arial Unicode MS" panose="020B0604020202020204" pitchFamily="34" charset="-128"/>
                      </a:endParaRPr>
                    </a:p>
                  </a:txBody>
                  <a:tcPr marL="54000" marR="54000" marT="36000" marB="360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14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200" b="1">
                          <a:solidFill>
                            <a:schemeClr val="tx1"/>
                          </a:solidFill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PE</a:t>
                      </a:r>
                      <a:endParaRPr lang="ja-JP" altLang="en-US" sz="1200" b="1" dirty="0">
                        <a:solidFill>
                          <a:schemeClr val="tx1"/>
                        </a:solidFill>
                        <a:latin typeface="Arial Unicode MS" panose="020B0604020202020204" pitchFamily="34" charset="-128"/>
                        <a:ea typeface="Arial Unicode MS" panose="020B0604020202020204" pitchFamily="34" charset="-128"/>
                        <a:cs typeface="Arial Unicode MS" panose="020B0604020202020204" pitchFamily="34" charset="-128"/>
                      </a:endParaRPr>
                    </a:p>
                  </a:txBody>
                  <a:tcPr marL="54000" marR="54000" marT="36000" marB="360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9540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ja-JP" sz="1200" b="1">
                          <a:solidFill>
                            <a:srgbClr val="000099"/>
                          </a:solidFill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Build a Quality assurance</a:t>
                      </a:r>
                      <a:r>
                        <a:rPr lang="en-US" altLang="ja-JP" sz="1200" b="1" baseline="0">
                          <a:solidFill>
                            <a:srgbClr val="000099"/>
                          </a:solidFill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 system according Standard sample line [100% for New model , new category] :</a:t>
                      </a:r>
                    </a:p>
                  </a:txBody>
                  <a:tcPr marL="54000" marR="54000" marT="36000" marB="360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200" b="1" u="sng">
                          <a:solidFill>
                            <a:schemeClr val="tx1"/>
                          </a:solidFill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Plan :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200" b="0">
                          <a:solidFill>
                            <a:schemeClr val="tx1"/>
                          </a:solidFill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DP : 8 Lines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200" b="0">
                          <a:solidFill>
                            <a:schemeClr val="tx1"/>
                          </a:solidFill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Dect : 8 Lines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ja-JP" sz="1200" b="0">
                        <a:solidFill>
                          <a:schemeClr val="tx1"/>
                        </a:solidFill>
                        <a:latin typeface="Arial Unicode MS" panose="020B0604020202020204" pitchFamily="34" charset="-128"/>
                        <a:ea typeface="Arial Unicode MS" panose="020B0604020202020204" pitchFamily="34" charset="-128"/>
                        <a:cs typeface="Arial Unicode MS" panose="020B0604020202020204" pitchFamily="34" charset="-128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200" b="1" u="sng">
                          <a:solidFill>
                            <a:schemeClr val="tx1"/>
                          </a:solidFill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Schedule :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200" b="0">
                          <a:solidFill>
                            <a:schemeClr val="tx1"/>
                          </a:solidFill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Follow New Model / New</a:t>
                      </a:r>
                      <a:r>
                        <a:rPr lang="en-US" altLang="ja-JP" sz="1200" b="0" baseline="0">
                          <a:solidFill>
                            <a:schemeClr val="tx1"/>
                          </a:solidFill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 category schedule</a:t>
                      </a:r>
                      <a:endParaRPr lang="ja-JP" altLang="en-US" sz="1200" b="0">
                        <a:solidFill>
                          <a:schemeClr val="tx1"/>
                        </a:solidFill>
                        <a:latin typeface="Arial Unicode MS" panose="020B0604020202020204" pitchFamily="34" charset="-128"/>
                        <a:ea typeface="Arial Unicode MS" panose="020B0604020202020204" pitchFamily="34" charset="-128"/>
                        <a:cs typeface="Arial Unicode MS" panose="020B0604020202020204" pitchFamily="34" charset="-128"/>
                      </a:endParaRPr>
                    </a:p>
                  </a:txBody>
                  <a:tcPr marL="54000" marR="54000" marT="36000" marB="360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14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200" b="1" dirty="0">
                          <a:solidFill>
                            <a:schemeClr val="tx1"/>
                          </a:solidFill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PE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ts val="14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200" b="1" dirty="0">
                          <a:solidFill>
                            <a:schemeClr val="tx1"/>
                          </a:solidFill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IT</a:t>
                      </a:r>
                      <a:endParaRPr lang="ja-JP" altLang="en-US" sz="1200" b="1" dirty="0">
                        <a:solidFill>
                          <a:schemeClr val="tx1"/>
                        </a:solidFill>
                        <a:latin typeface="Arial Unicode MS" panose="020B0604020202020204" pitchFamily="34" charset="-128"/>
                        <a:ea typeface="Arial Unicode MS" panose="020B0604020202020204" pitchFamily="34" charset="-128"/>
                        <a:cs typeface="Arial Unicode MS" panose="020B0604020202020204" pitchFamily="34" charset="-128"/>
                      </a:endParaRPr>
                    </a:p>
                  </a:txBody>
                  <a:tcPr marL="54000" marR="54000" marT="36000" marB="360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37" name="Picture 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568" y="5132215"/>
            <a:ext cx="4381632" cy="1620520"/>
          </a:xfrm>
          <a:prstGeom prst="rect">
            <a:avLst/>
          </a:prstGeom>
        </p:spPr>
      </p:pic>
      <p:pic>
        <p:nvPicPr>
          <p:cNvPr id="78" name="Picture 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440" y="3379930"/>
            <a:ext cx="1021949" cy="887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9" name="Picture 7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645429" y="3245775"/>
            <a:ext cx="1454602" cy="1352892"/>
          </a:xfrm>
          <a:prstGeom prst="rect">
            <a:avLst/>
          </a:prstGeom>
        </p:spPr>
      </p:pic>
      <p:pic>
        <p:nvPicPr>
          <p:cNvPr id="80" name="Picture 79" descr="P1310739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72" t="13715" r="22549" b="21715"/>
          <a:stretch>
            <a:fillRect/>
          </a:stretch>
        </p:blipFill>
        <p:spPr bwMode="auto">
          <a:xfrm>
            <a:off x="2072640" y="3379929"/>
            <a:ext cx="920312" cy="8860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" name="Picture 80" descr="P1310712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071"/>
          <a:stretch/>
        </p:blipFill>
        <p:spPr bwMode="auto">
          <a:xfrm rot="5400000">
            <a:off x="2895976" y="3542177"/>
            <a:ext cx="886014" cy="5615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" name="Rectangle 81"/>
          <p:cNvSpPr/>
          <p:nvPr/>
        </p:nvSpPr>
        <p:spPr>
          <a:xfrm>
            <a:off x="910188" y="4228008"/>
            <a:ext cx="1077651" cy="48260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Camera Module</a:t>
            </a:r>
          </a:p>
        </p:txBody>
      </p:sp>
      <p:sp>
        <p:nvSpPr>
          <p:cNvPr id="83" name="Rectangle 82"/>
          <p:cNvSpPr/>
          <p:nvPr/>
        </p:nvSpPr>
        <p:spPr>
          <a:xfrm>
            <a:off x="2058943" y="4228192"/>
            <a:ext cx="934010" cy="343808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Speaker Parts</a:t>
            </a:r>
          </a:p>
        </p:txBody>
      </p:sp>
      <p:sp>
        <p:nvSpPr>
          <p:cNvPr id="84" name="Rectangle 83"/>
          <p:cNvSpPr/>
          <p:nvPr/>
        </p:nvSpPr>
        <p:spPr>
          <a:xfrm>
            <a:off x="3050165" y="4319237"/>
            <a:ext cx="569577" cy="417698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MIC</a:t>
            </a:r>
          </a:p>
        </p:txBody>
      </p:sp>
      <p:pic>
        <p:nvPicPr>
          <p:cNvPr id="98" name="Picture 97"/>
          <p:cNvPicPr>
            <a:picLocks noChangeAspect="1"/>
          </p:cNvPicPr>
          <p:nvPr/>
        </p:nvPicPr>
        <p:blipFill rotWithShape="1">
          <a:blip r:embed="rId8"/>
          <a:srcRect b="19291"/>
          <a:stretch/>
        </p:blipFill>
        <p:spPr>
          <a:xfrm>
            <a:off x="1037800" y="1275834"/>
            <a:ext cx="4219999" cy="1511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302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533400"/>
          </a:xfrm>
          <a:solidFill>
            <a:srgbClr val="000099"/>
          </a:solidFill>
        </p:spPr>
        <p:txBody>
          <a:bodyPr anchor="ctr" anchorCtr="0">
            <a:noAutofit/>
          </a:bodyPr>
          <a:lstStyle/>
          <a:p>
            <a:r>
              <a:rPr lang="en-US" sz="2300" b="1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300" b="1" u="sng">
                <a:solidFill>
                  <a:srgbClr val="FFFF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MEBD</a:t>
            </a:r>
            <a:r>
              <a:rPr lang="en-US" sz="2300" b="1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- FY2022 Improvement Activity</a:t>
            </a:r>
            <a:endParaRPr lang="en-US" sz="2300" b="1" dirty="0">
              <a:solidFill>
                <a:srgbClr val="FFFF00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graphicFrame>
        <p:nvGraphicFramePr>
          <p:cNvPr id="28" name="Group 2">
            <a:extLst>
              <a:ext uri="{FF2B5EF4-FFF2-40B4-BE49-F238E27FC236}">
                <a16:creationId xmlns:a16="http://schemas.microsoft.com/office/drawing/2014/main" id="{8A316686-5A19-443C-A3B5-0B9D4E9F06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3205834"/>
              </p:ext>
            </p:extLst>
          </p:nvPr>
        </p:nvGraphicFramePr>
        <p:xfrm>
          <a:off x="56958" y="562464"/>
          <a:ext cx="9087040" cy="6382515"/>
        </p:xfrm>
        <a:graphic>
          <a:graphicData uri="http://schemas.openxmlformats.org/drawingml/2006/table">
            <a:tbl>
              <a:tblPr/>
              <a:tblGrid>
                <a:gridCol w="8374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15822">
                  <a:extLst>
                    <a:ext uri="{9D8B030D-6E8A-4147-A177-3AD203B41FA5}">
                      <a16:colId xmlns:a16="http://schemas.microsoft.com/office/drawing/2014/main" val="3068975286"/>
                    </a:ext>
                  </a:extLst>
                </a:gridCol>
                <a:gridCol w="2590800">
                  <a:extLst>
                    <a:ext uri="{9D8B030D-6E8A-4147-A177-3AD203B41FA5}">
                      <a16:colId xmlns:a16="http://schemas.microsoft.com/office/drawing/2014/main" val="3268291877"/>
                    </a:ext>
                  </a:extLst>
                </a:gridCol>
                <a:gridCol w="11429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4605">
                <a:tc>
                  <a:txBody>
                    <a:bodyPr/>
                    <a:lstStyle/>
                    <a:p>
                      <a:pPr marL="0" marR="0" lvl="0" indent="0" algn="ctr" defTabSz="9286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BU </a:t>
                      </a:r>
                      <a:endParaRPr kumimoji="1" lang="ja-JP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Unicode MS" panose="020B0604020202020204" pitchFamily="34" charset="-128"/>
                        <a:ea typeface="Arial Unicode MS" panose="020B0604020202020204" pitchFamily="34" charset="-128"/>
                        <a:cs typeface="Arial Unicode MS" panose="020B0604020202020204" pitchFamily="34" charset="-128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286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FY22 Action</a:t>
                      </a:r>
                      <a:endParaRPr kumimoji="1" lang="ja-JP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Unicode MS" panose="020B0604020202020204" pitchFamily="34" charset="-128"/>
                        <a:ea typeface="Arial Unicode MS" panose="020B0604020202020204" pitchFamily="34" charset="-128"/>
                        <a:cs typeface="Arial Unicode MS" panose="020B0604020202020204" pitchFamily="34" charset="-128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286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Plan / Schedule</a:t>
                      </a:r>
                      <a:endParaRPr kumimoji="1" lang="ja-JP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Unicode MS" panose="020B0604020202020204" pitchFamily="34" charset="-128"/>
                        <a:ea typeface="Arial Unicode MS" panose="020B0604020202020204" pitchFamily="34" charset="-128"/>
                        <a:cs typeface="Arial Unicode MS" panose="020B0604020202020204" pitchFamily="34" charset="-128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286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Concerned Department</a:t>
                      </a:r>
                      <a:endParaRPr kumimoji="1" lang="ja-JP" alt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Unicode MS" panose="020B0604020202020204" pitchFamily="34" charset="-128"/>
                        <a:ea typeface="Arial Unicode MS" panose="020B0604020202020204" pitchFamily="34" charset="-128"/>
                        <a:cs typeface="Arial Unicode MS" panose="020B0604020202020204" pitchFamily="34" charset="-128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8883">
                <a:tc rowSpan="5">
                  <a:txBody>
                    <a:bodyPr/>
                    <a:lstStyle/>
                    <a:p>
                      <a:pPr marL="144000" marR="0" lvl="0" indent="0" algn="l" defTabSz="928688" rtl="0" eaLnBrk="1" fontAlgn="auto" latinLnBrk="0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Courier New" panose="02070309020205020404" pitchFamily="49" charset="0"/>
                        <a:buNone/>
                        <a:tabLst/>
                        <a:defRPr/>
                      </a:pPr>
                      <a:r>
                        <a:rPr kumimoji="0" lang="en-US" altLang="ja-JP" sz="1300" b="1" u="none" dirty="0">
                          <a:solidFill>
                            <a:schemeClr val="tx1"/>
                          </a:solidFill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MEBD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GB" sz="12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Make Software Prevent Double ID, Double Serial No </a:t>
                      </a:r>
                      <a:endParaRPr lang="en-GB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36000" marB="360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200" b="0" u="sng" dirty="0">
                          <a:solidFill>
                            <a:schemeClr val="tx1"/>
                          </a:solidFill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Plan :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200" b="0" dirty="0">
                          <a:solidFill>
                            <a:schemeClr val="tx1"/>
                          </a:solidFill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Sound</a:t>
                      </a:r>
                      <a:r>
                        <a:rPr lang="en-US" altLang="ja-JP" sz="1200" b="0" baseline="0" dirty="0">
                          <a:solidFill>
                            <a:schemeClr val="tx1"/>
                          </a:solidFill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  Biz : 10 Lines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ja-JP" sz="1200" b="0" baseline="0" dirty="0">
                        <a:solidFill>
                          <a:schemeClr val="tx1"/>
                        </a:solidFill>
                        <a:latin typeface="Arial Unicode MS" panose="020B0604020202020204" pitchFamily="34" charset="-128"/>
                        <a:ea typeface="Arial Unicode MS" panose="020B0604020202020204" pitchFamily="34" charset="-128"/>
                        <a:cs typeface="Arial Unicode MS" panose="020B0604020202020204" pitchFamily="34" charset="-128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200" b="0" u="sng" baseline="0" dirty="0">
                          <a:solidFill>
                            <a:schemeClr val="tx1"/>
                          </a:solidFill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Schedule :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200" b="0" baseline="0" dirty="0">
                          <a:solidFill>
                            <a:schemeClr val="tx1"/>
                          </a:solidFill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May.2022</a:t>
                      </a:r>
                      <a:endParaRPr lang="ja-JP" altLang="en-US" sz="1200" b="0" dirty="0">
                        <a:solidFill>
                          <a:schemeClr val="tx1"/>
                        </a:solidFill>
                        <a:latin typeface="Arial Unicode MS" panose="020B0604020202020204" pitchFamily="34" charset="-128"/>
                        <a:ea typeface="Arial Unicode MS" panose="020B0604020202020204" pitchFamily="34" charset="-128"/>
                        <a:cs typeface="Arial Unicode MS" panose="020B0604020202020204" pitchFamily="34" charset="-128"/>
                      </a:endParaRPr>
                    </a:p>
                  </a:txBody>
                  <a:tcPr marL="54000" marR="54000" marT="36000" marB="360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14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200" b="1">
                          <a:solidFill>
                            <a:schemeClr val="tx1"/>
                          </a:solidFill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IT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ts val="14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200" b="1">
                          <a:solidFill>
                            <a:schemeClr val="tx1"/>
                          </a:solidFill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PE</a:t>
                      </a:r>
                      <a:endParaRPr lang="ja-JP" altLang="en-US" sz="1200" b="1" dirty="0">
                        <a:solidFill>
                          <a:schemeClr val="tx1"/>
                        </a:solidFill>
                        <a:latin typeface="Arial Unicode MS" panose="020B0604020202020204" pitchFamily="34" charset="-128"/>
                        <a:ea typeface="Arial Unicode MS" panose="020B0604020202020204" pitchFamily="34" charset="-128"/>
                        <a:cs typeface="Arial Unicode MS" panose="020B0604020202020204" pitchFamily="34" charset="-128"/>
                      </a:endParaRPr>
                    </a:p>
                  </a:txBody>
                  <a:tcPr marL="54000" marR="54000" marT="36000" marB="360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43000">
                <a:tc vMerge="1">
                  <a:txBody>
                    <a:bodyPr/>
                    <a:lstStyle/>
                    <a:p>
                      <a:pPr marL="429750" marR="0" lvl="0" indent="-285750" algn="l" defTabSz="928688" rtl="0" eaLnBrk="1" fontAlgn="auto" latinLnBrk="0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Courier New" panose="02070309020205020404" pitchFamily="49" charset="0"/>
                        <a:buChar char="o"/>
                        <a:tabLst/>
                        <a:defRPr/>
                      </a:pPr>
                      <a:endParaRPr kumimoji="0" lang="en-US" altLang="ja-JP" sz="1300" b="0" u="none">
                        <a:solidFill>
                          <a:schemeClr val="tx1"/>
                        </a:solidFill>
                        <a:latin typeface="+mn-lt"/>
                        <a:ea typeface="Meiryo UI" panose="020B0604030504040204"/>
                        <a:cs typeface="Tahoma" pitchFamily="34" charset="0"/>
                      </a:endParaRPr>
                    </a:p>
                  </a:txBody>
                  <a:tcPr marL="54000" marR="54000" marT="36000" marB="360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GB" sz="12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Make software to check PCB part No</a:t>
                      </a:r>
                      <a:endParaRPr 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36000" marB="360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200" b="0" u="sng" dirty="0">
                          <a:solidFill>
                            <a:schemeClr val="tx1"/>
                          </a:solidFill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Plan :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200" b="0" dirty="0">
                          <a:solidFill>
                            <a:schemeClr val="tx1"/>
                          </a:solidFill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Sound</a:t>
                      </a:r>
                      <a:r>
                        <a:rPr lang="en-US" altLang="ja-JP" sz="1200" b="0" baseline="0" dirty="0">
                          <a:solidFill>
                            <a:schemeClr val="tx1"/>
                          </a:solidFill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  Biz : 10 Lines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ja-JP" sz="1200" b="0" baseline="0" dirty="0">
                        <a:solidFill>
                          <a:schemeClr val="tx1"/>
                        </a:solidFill>
                        <a:latin typeface="Arial Unicode MS" panose="020B0604020202020204" pitchFamily="34" charset="-128"/>
                        <a:ea typeface="Arial Unicode MS" panose="020B0604020202020204" pitchFamily="34" charset="-128"/>
                        <a:cs typeface="Arial Unicode MS" panose="020B0604020202020204" pitchFamily="34" charset="-128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200" b="0" u="sng" baseline="0" dirty="0">
                          <a:solidFill>
                            <a:schemeClr val="tx1"/>
                          </a:solidFill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Schedule :</a:t>
                      </a:r>
                      <a:r>
                        <a:rPr lang="en-US" altLang="ja-JP" sz="1200" b="0" baseline="0" dirty="0">
                          <a:solidFill>
                            <a:schemeClr val="tx1"/>
                          </a:solidFill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200" b="0" baseline="0" dirty="0">
                          <a:solidFill>
                            <a:schemeClr val="tx1"/>
                          </a:solidFill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May.2022</a:t>
                      </a:r>
                    </a:p>
                  </a:txBody>
                  <a:tcPr marL="54000" marR="54000" marT="36000" marB="360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14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200" b="1">
                          <a:solidFill>
                            <a:schemeClr val="tx1"/>
                          </a:solidFill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IT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ts val="14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200" b="1">
                          <a:solidFill>
                            <a:schemeClr val="tx1"/>
                          </a:solidFill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PE</a:t>
                      </a:r>
                      <a:endParaRPr lang="ja-JP" altLang="en-US" sz="1200" b="1" dirty="0">
                        <a:solidFill>
                          <a:schemeClr val="tx1"/>
                        </a:solidFill>
                        <a:latin typeface="Arial Unicode MS" panose="020B0604020202020204" pitchFamily="34" charset="-128"/>
                        <a:ea typeface="Arial Unicode MS" panose="020B0604020202020204" pitchFamily="34" charset="-128"/>
                        <a:cs typeface="Arial Unicode MS" panose="020B0604020202020204" pitchFamily="34" charset="-128"/>
                      </a:endParaRPr>
                    </a:p>
                  </a:txBody>
                  <a:tcPr marL="54000" marR="54000" marT="36000" marB="360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906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200" b="1" dirty="0">
                          <a:solidFill>
                            <a:prstClr val="black"/>
                          </a:solidFill>
                          <a:latin typeface="Arial" pitchFamily="34" charset="0"/>
                          <a:ea typeface="Meiryo UI" panose="020B0604030504040204"/>
                          <a:cs typeface="Arial" pitchFamily="34" charset="0"/>
                        </a:rPr>
                        <a:t>Improve weight</a:t>
                      </a:r>
                      <a:r>
                        <a:rPr lang="en-US" sz="1200" b="1" baseline="0" dirty="0">
                          <a:solidFill>
                            <a:prstClr val="black"/>
                          </a:solidFill>
                          <a:latin typeface="Arial" pitchFamily="34" charset="0"/>
                          <a:ea typeface="Meiryo UI" panose="020B0604030504040204"/>
                          <a:cs typeface="Arial" pitchFamily="34" charset="0"/>
                        </a:rPr>
                        <a:t> check </a:t>
                      </a:r>
                      <a:r>
                        <a:rPr lang="en-US" sz="1200" b="1" dirty="0">
                          <a:solidFill>
                            <a:prstClr val="black"/>
                          </a:solidFill>
                          <a:latin typeface="Arial" pitchFamily="34" charset="0"/>
                          <a:ea typeface="Meiryo UI" panose="020B0604030504040204"/>
                          <a:cs typeface="Arial" pitchFamily="34" charset="0"/>
                        </a:rPr>
                        <a:t>software auto compare serial inner with serial outer box</a:t>
                      </a:r>
                      <a:endParaRPr lang="en-GB" altLang="en-US" sz="1200" b="1" kern="0" dirty="0">
                        <a:solidFill>
                          <a:prstClr val="black"/>
                        </a:solidFill>
                        <a:latin typeface="Arial Unicode MS" panose="020B0604020202020204" pitchFamily="34" charset="-128"/>
                        <a:ea typeface="Arial Unicode MS" panose="020B0604020202020204" pitchFamily="34" charset="-128"/>
                        <a:cs typeface="Arial Unicode MS" panose="020B0604020202020204" pitchFamily="34" charset="-128"/>
                      </a:endParaRPr>
                    </a:p>
                  </a:txBody>
                  <a:tcPr marL="54000" marR="54000" marT="36000" marB="360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200" b="0" u="sng" dirty="0">
                          <a:solidFill>
                            <a:schemeClr val="tx1"/>
                          </a:solidFill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Plan :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200" b="0" dirty="0">
                          <a:solidFill>
                            <a:schemeClr val="tx1"/>
                          </a:solidFill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Sound</a:t>
                      </a:r>
                      <a:r>
                        <a:rPr lang="en-US" altLang="ja-JP" sz="1200" b="0" baseline="0" dirty="0">
                          <a:solidFill>
                            <a:schemeClr val="tx1"/>
                          </a:solidFill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  Biz : 10 Lines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ja-JP" sz="1200" b="0" baseline="0" dirty="0">
                        <a:solidFill>
                          <a:schemeClr val="tx1"/>
                        </a:solidFill>
                        <a:latin typeface="Arial Unicode MS" panose="020B0604020202020204" pitchFamily="34" charset="-128"/>
                        <a:ea typeface="Arial Unicode MS" panose="020B0604020202020204" pitchFamily="34" charset="-128"/>
                        <a:cs typeface="Arial Unicode MS" panose="020B0604020202020204" pitchFamily="34" charset="-128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200" b="0" u="sng" baseline="0" dirty="0">
                          <a:solidFill>
                            <a:schemeClr val="tx1"/>
                          </a:solidFill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Schedule </a:t>
                      </a:r>
                      <a:r>
                        <a:rPr lang="en-US" altLang="ja-JP" sz="1200" b="0" baseline="0" dirty="0">
                          <a:solidFill>
                            <a:schemeClr val="tx1"/>
                          </a:solidFill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: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200" b="0" baseline="0" dirty="0">
                          <a:solidFill>
                            <a:schemeClr val="tx1"/>
                          </a:solidFill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Apr.2022</a:t>
                      </a:r>
                      <a:endParaRPr lang="ja-JP" altLang="en-US" sz="1200" b="0" dirty="0">
                        <a:solidFill>
                          <a:schemeClr val="tx1"/>
                        </a:solidFill>
                        <a:latin typeface="Arial Unicode MS" panose="020B0604020202020204" pitchFamily="34" charset="-128"/>
                        <a:ea typeface="Arial Unicode MS" panose="020B0604020202020204" pitchFamily="34" charset="-128"/>
                        <a:cs typeface="Arial Unicode MS" panose="020B0604020202020204" pitchFamily="34" charset="-128"/>
                      </a:endParaRPr>
                    </a:p>
                  </a:txBody>
                  <a:tcPr marL="54000" marR="54000" marT="36000" marB="360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14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200" b="1">
                          <a:solidFill>
                            <a:schemeClr val="tx1"/>
                          </a:solidFill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PE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ts val="14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200" b="1">
                          <a:solidFill>
                            <a:schemeClr val="tx1"/>
                          </a:solidFill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IT</a:t>
                      </a:r>
                      <a:endParaRPr lang="ja-JP" altLang="en-US" sz="1200" b="1">
                        <a:solidFill>
                          <a:schemeClr val="tx1"/>
                        </a:solidFill>
                        <a:latin typeface="Arial Unicode MS" panose="020B0604020202020204" pitchFamily="34" charset="-128"/>
                        <a:ea typeface="Arial Unicode MS" panose="020B0604020202020204" pitchFamily="34" charset="-128"/>
                        <a:cs typeface="Arial Unicode MS" panose="020B0604020202020204" pitchFamily="34" charset="-128"/>
                      </a:endParaRPr>
                    </a:p>
                  </a:txBody>
                  <a:tcPr marL="54000" marR="54000" marT="36000" marB="360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8462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200" b="1" kern="1200" dirty="0">
                          <a:solidFill>
                            <a:prstClr val="black"/>
                          </a:solidFill>
                          <a:latin typeface="Arial" pitchFamily="34" charset="0"/>
                          <a:ea typeface="Meiryo UI" panose="020B0604030504040204"/>
                          <a:cs typeface="Arial" pitchFamily="34" charset="0"/>
                        </a:rPr>
                        <a:t>Apply Verify system to prevent skip process</a:t>
                      </a:r>
                      <a:endParaRPr lang="en-GB" altLang="en-US" sz="1200" b="1" kern="1200" dirty="0">
                        <a:solidFill>
                          <a:prstClr val="black"/>
                        </a:solidFill>
                        <a:latin typeface="Arial" pitchFamily="34" charset="0"/>
                        <a:ea typeface="Meiryo UI" panose="020B0604030504040204"/>
                        <a:cs typeface="Arial" pitchFamily="34" charset="0"/>
                      </a:endParaRPr>
                    </a:p>
                  </a:txBody>
                  <a:tcPr marL="54000" marR="54000" marT="36000" marB="360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200" b="0" u="sng" dirty="0">
                          <a:solidFill>
                            <a:schemeClr val="tx1"/>
                          </a:solidFill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Plan :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200" b="0" dirty="0">
                          <a:solidFill>
                            <a:schemeClr val="tx1"/>
                          </a:solidFill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Sound</a:t>
                      </a:r>
                      <a:r>
                        <a:rPr lang="en-US" altLang="ja-JP" sz="1200" b="0" baseline="0" dirty="0">
                          <a:solidFill>
                            <a:schemeClr val="tx1"/>
                          </a:solidFill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  Biz : 10 Lines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200" b="0" u="sng" baseline="0" dirty="0">
                          <a:solidFill>
                            <a:schemeClr val="tx1"/>
                          </a:solidFill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Schedule : </a:t>
                      </a:r>
                      <a:endParaRPr lang="ja-JP" altLang="en-US" sz="1200" b="0" u="sng" dirty="0">
                        <a:solidFill>
                          <a:schemeClr val="tx1"/>
                        </a:solidFill>
                        <a:latin typeface="Arial Unicode MS" panose="020B0604020202020204" pitchFamily="34" charset="-128"/>
                        <a:ea typeface="Arial Unicode MS" panose="020B0604020202020204" pitchFamily="34" charset="-128"/>
                        <a:cs typeface="Arial Unicode MS" panose="020B0604020202020204" pitchFamily="34" charset="-128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200" b="0" dirty="0">
                          <a:solidFill>
                            <a:schemeClr val="tx1"/>
                          </a:solidFill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~</a:t>
                      </a:r>
                      <a:r>
                        <a:rPr lang="en-US" altLang="ja-JP" sz="1200" b="0" baseline="0" dirty="0">
                          <a:solidFill>
                            <a:schemeClr val="tx1"/>
                          </a:solidFill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 Apr.2022: OK 6/6Line</a:t>
                      </a:r>
                      <a:endParaRPr lang="en-US" altLang="ja-JP" sz="1200" b="0" dirty="0">
                        <a:solidFill>
                          <a:schemeClr val="tx1"/>
                        </a:solidFill>
                        <a:latin typeface="Arial Unicode MS" panose="020B0604020202020204" pitchFamily="34" charset="-128"/>
                        <a:ea typeface="Arial Unicode MS" panose="020B0604020202020204" pitchFamily="34" charset="-128"/>
                        <a:cs typeface="Arial Unicode MS" panose="020B0604020202020204" pitchFamily="34" charset="-128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200" b="0" dirty="0">
                          <a:solidFill>
                            <a:schemeClr val="tx1"/>
                          </a:solidFill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~ May~Oct.22:</a:t>
                      </a:r>
                      <a:r>
                        <a:rPr lang="en-US" altLang="ja-JP" sz="1200" b="0" baseline="0" dirty="0">
                          <a:solidFill>
                            <a:schemeClr val="tx1"/>
                          </a:solidFill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 OK 4Line</a:t>
                      </a:r>
                      <a:endParaRPr lang="ja-JP" altLang="en-US" sz="1200" b="0" dirty="0">
                        <a:solidFill>
                          <a:schemeClr val="tx1"/>
                        </a:solidFill>
                        <a:latin typeface="Arial Unicode MS" panose="020B0604020202020204" pitchFamily="34" charset="-128"/>
                        <a:ea typeface="Arial Unicode MS" panose="020B0604020202020204" pitchFamily="34" charset="-128"/>
                        <a:cs typeface="Arial Unicode MS" panose="020B0604020202020204" pitchFamily="34" charset="-128"/>
                      </a:endParaRPr>
                    </a:p>
                  </a:txBody>
                  <a:tcPr marL="54000" marR="54000" marT="36000" marB="360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14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200" b="1">
                          <a:solidFill>
                            <a:schemeClr val="tx1"/>
                          </a:solidFill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PE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ts val="14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200" b="1">
                          <a:solidFill>
                            <a:schemeClr val="tx1"/>
                          </a:solidFill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IT</a:t>
                      </a:r>
                      <a:endParaRPr lang="ja-JP" altLang="en-US" sz="1200" b="1" dirty="0">
                        <a:solidFill>
                          <a:schemeClr val="tx1"/>
                        </a:solidFill>
                        <a:latin typeface="Arial Unicode MS" panose="020B0604020202020204" pitchFamily="34" charset="-128"/>
                        <a:ea typeface="Arial Unicode MS" panose="020B0604020202020204" pitchFamily="34" charset="-128"/>
                        <a:cs typeface="Arial Unicode MS" panose="020B0604020202020204" pitchFamily="34" charset="-128"/>
                      </a:endParaRPr>
                    </a:p>
                  </a:txBody>
                  <a:tcPr marL="54000" marR="54000" marT="36000" marB="360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96095">
                <a:tc vMerge="1">
                  <a:txBody>
                    <a:bodyPr/>
                    <a:lstStyle/>
                    <a:p>
                      <a:pPr marL="144000" marR="0" lvl="0" indent="0" algn="l" defTabSz="928688" rtl="0" eaLnBrk="1" fontAlgn="auto" latinLnBrk="0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Courier New" panose="02070309020205020404" pitchFamily="49" charset="0"/>
                        <a:buNone/>
                        <a:tabLst/>
                        <a:defRPr/>
                      </a:pPr>
                      <a:endParaRPr kumimoji="0" lang="en-US" altLang="ja-JP" sz="1300" b="1" u="none">
                        <a:solidFill>
                          <a:schemeClr val="tx1"/>
                        </a:solidFill>
                        <a:latin typeface="Arial Unicode MS" panose="020B0604020202020204" pitchFamily="34" charset="-128"/>
                        <a:ea typeface="Arial Unicode MS" panose="020B0604020202020204" pitchFamily="34" charset="-128"/>
                        <a:cs typeface="Arial Unicode MS" panose="020B0604020202020204" pitchFamily="34" charset="-128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GB" altLang="en-US" sz="1200" b="1" kern="1200" dirty="0">
                          <a:solidFill>
                            <a:prstClr val="black"/>
                          </a:solidFill>
                          <a:latin typeface="Arial" pitchFamily="34" charset="0"/>
                          <a:ea typeface="Meiryo UI" panose="020B0604030504040204"/>
                          <a:cs typeface="Arial" pitchFamily="34" charset="0"/>
                        </a:rPr>
                        <a:t>Setup VC to appearance</a:t>
                      </a:r>
                      <a:r>
                        <a:rPr lang="en-GB" altLang="en-US" sz="1200" b="1" kern="1200" baseline="0" dirty="0">
                          <a:solidFill>
                            <a:prstClr val="black"/>
                          </a:solidFill>
                          <a:latin typeface="Arial" pitchFamily="34" charset="0"/>
                          <a:ea typeface="Meiryo UI" panose="020B0604030504040204"/>
                          <a:cs typeface="Arial" pitchFamily="34" charset="0"/>
                        </a:rPr>
                        <a:t> checking </a:t>
                      </a:r>
                      <a:endParaRPr lang="en-GB" altLang="en-US" sz="1200" b="1" kern="1200" dirty="0">
                        <a:solidFill>
                          <a:prstClr val="black"/>
                        </a:solidFill>
                        <a:latin typeface="Arial" pitchFamily="34" charset="0"/>
                        <a:ea typeface="Meiryo UI" panose="020B0604030504040204"/>
                        <a:cs typeface="Arial" pitchFamily="34" charset="0"/>
                      </a:endParaRPr>
                    </a:p>
                  </a:txBody>
                  <a:tcPr marL="54000" marR="54000" marT="36000" marB="360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200" b="0" u="sng" dirty="0">
                          <a:solidFill>
                            <a:schemeClr val="tx1"/>
                          </a:solidFill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Plan :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200" b="0" dirty="0">
                          <a:solidFill>
                            <a:schemeClr val="tx1"/>
                          </a:solidFill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Sound</a:t>
                      </a:r>
                      <a:r>
                        <a:rPr lang="en-US" altLang="ja-JP" sz="1200" b="0" baseline="0" dirty="0">
                          <a:solidFill>
                            <a:schemeClr val="tx1"/>
                          </a:solidFill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  Biz : 10 Lines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200" b="0" u="sng" baseline="0" dirty="0">
                          <a:solidFill>
                            <a:schemeClr val="tx1"/>
                          </a:solidFill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Schedule :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200" b="0" dirty="0">
                          <a:solidFill>
                            <a:schemeClr val="tx1"/>
                          </a:solidFill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~</a:t>
                      </a:r>
                      <a:r>
                        <a:rPr lang="en-US" altLang="ja-JP" sz="1200" b="0" baseline="0" dirty="0">
                          <a:solidFill>
                            <a:schemeClr val="tx1"/>
                          </a:solidFill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 Apr.2022: OK 2 Line</a:t>
                      </a:r>
                      <a:endParaRPr lang="en-US" altLang="ja-JP" sz="1200" b="0" dirty="0">
                        <a:solidFill>
                          <a:schemeClr val="tx1"/>
                        </a:solidFill>
                        <a:latin typeface="Arial Unicode MS" panose="020B0604020202020204" pitchFamily="34" charset="-128"/>
                        <a:ea typeface="Arial Unicode MS" panose="020B0604020202020204" pitchFamily="34" charset="-128"/>
                        <a:cs typeface="Arial Unicode MS" panose="020B0604020202020204" pitchFamily="34" charset="-128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200" b="0" dirty="0">
                          <a:solidFill>
                            <a:schemeClr val="tx1"/>
                          </a:solidFill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~ May~Feb.23:</a:t>
                      </a:r>
                      <a:r>
                        <a:rPr lang="en-US" altLang="ja-JP" sz="1200" b="0" baseline="0" dirty="0">
                          <a:solidFill>
                            <a:schemeClr val="tx1"/>
                          </a:solidFill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 8Line</a:t>
                      </a:r>
                      <a:endParaRPr lang="ja-JP" altLang="en-US" sz="1200" b="0" dirty="0">
                        <a:solidFill>
                          <a:schemeClr val="tx1"/>
                        </a:solidFill>
                        <a:latin typeface="Arial Unicode MS" panose="020B0604020202020204" pitchFamily="34" charset="-128"/>
                        <a:ea typeface="Arial Unicode MS" panose="020B0604020202020204" pitchFamily="34" charset="-128"/>
                        <a:cs typeface="Arial Unicode MS" panose="020B0604020202020204" pitchFamily="34" charset="-128"/>
                      </a:endParaRPr>
                    </a:p>
                  </a:txBody>
                  <a:tcPr marL="54000" marR="54000" marT="36000" marB="360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14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200" b="1" dirty="0">
                          <a:solidFill>
                            <a:schemeClr val="tx1"/>
                          </a:solidFill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PE</a:t>
                      </a:r>
                      <a:endParaRPr lang="ja-JP" altLang="en-US" sz="1200" b="1" dirty="0">
                        <a:solidFill>
                          <a:schemeClr val="tx1"/>
                        </a:solidFill>
                        <a:latin typeface="Arial Unicode MS" panose="020B0604020202020204" pitchFamily="34" charset="-128"/>
                        <a:ea typeface="Arial Unicode MS" panose="020B0604020202020204" pitchFamily="34" charset="-128"/>
                        <a:cs typeface="Arial Unicode MS" panose="020B0604020202020204" pitchFamily="34" charset="-128"/>
                      </a:endParaRPr>
                    </a:p>
                  </a:txBody>
                  <a:tcPr marL="54000" marR="54000" marT="36000" marB="360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4" name="Group 3"/>
          <p:cNvGrpSpPr/>
          <p:nvPr/>
        </p:nvGrpSpPr>
        <p:grpSpPr>
          <a:xfrm>
            <a:off x="1066800" y="1315038"/>
            <a:ext cx="4003394" cy="1232516"/>
            <a:chOff x="1066800" y="1169217"/>
            <a:chExt cx="4003394" cy="1232516"/>
          </a:xfrm>
        </p:grpSpPr>
        <p:sp>
          <p:nvSpPr>
            <p:cNvPr id="13" name="Rectangle 12"/>
            <p:cNvSpPr/>
            <p:nvPr/>
          </p:nvSpPr>
          <p:spPr bwMode="auto">
            <a:xfrm>
              <a:off x="1138677" y="1169217"/>
              <a:ext cx="3231370" cy="377326"/>
            </a:xfrm>
            <a:prstGeom prst="rect">
              <a:avLst/>
            </a:prstGeom>
            <a:solidFill>
              <a:srgbClr val="0033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 altLang="en-US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4" name="Picture 1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49763" y="1227858"/>
              <a:ext cx="558536" cy="4297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5" name="Group 44"/>
            <p:cNvGrpSpPr>
              <a:grpSpLocks/>
            </p:cNvGrpSpPr>
            <p:nvPr/>
          </p:nvGrpSpPr>
          <p:grpSpPr bwMode="auto">
            <a:xfrm rot="16200000">
              <a:off x="3024668" y="1369661"/>
              <a:ext cx="209002" cy="397381"/>
              <a:chOff x="2111585" y="2978219"/>
              <a:chExt cx="893555" cy="797507"/>
            </a:xfrm>
          </p:grpSpPr>
          <p:grpSp>
            <p:nvGrpSpPr>
              <p:cNvPr id="77" name="Group 297"/>
              <p:cNvGrpSpPr>
                <a:grpSpLocks/>
              </p:cNvGrpSpPr>
              <p:nvPr/>
            </p:nvGrpSpPr>
            <p:grpSpPr bwMode="auto">
              <a:xfrm rot="10800000">
                <a:off x="2111585" y="2978219"/>
                <a:ext cx="893555" cy="797507"/>
                <a:chOff x="4239271" y="4596799"/>
                <a:chExt cx="1431482" cy="1866627"/>
              </a:xfrm>
            </p:grpSpPr>
            <p:grpSp>
              <p:nvGrpSpPr>
                <p:cNvPr id="79" name="Group 47"/>
                <p:cNvGrpSpPr>
                  <a:grpSpLocks/>
                </p:cNvGrpSpPr>
                <p:nvPr/>
              </p:nvGrpSpPr>
              <p:grpSpPr bwMode="auto">
                <a:xfrm rot="-5400000">
                  <a:off x="4021698" y="4814372"/>
                  <a:ext cx="1866627" cy="1431482"/>
                  <a:chOff x="1907236" y="2765397"/>
                  <a:chExt cx="1511457" cy="1278792"/>
                </a:xfrm>
              </p:grpSpPr>
              <p:sp>
                <p:nvSpPr>
                  <p:cNvPr id="81" name="Flowchart: Stored Data 80"/>
                  <p:cNvSpPr/>
                  <p:nvPr/>
                </p:nvSpPr>
                <p:spPr>
                  <a:xfrm rot="11106135" flipH="1">
                    <a:off x="2002555" y="3148567"/>
                    <a:ext cx="148339" cy="404474"/>
                  </a:xfrm>
                  <a:prstGeom prst="flowChartOnlineStorage">
                    <a:avLst/>
                  </a:prstGeom>
                  <a:solidFill>
                    <a:srgbClr val="DEC878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/>
                    <a:endParaRPr lang="en-US" altLang="ja-JP">
                      <a:solidFill>
                        <a:srgbClr val="FFFFFF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82" name="Flowchart: Stored Data 81"/>
                  <p:cNvSpPr/>
                  <p:nvPr/>
                </p:nvSpPr>
                <p:spPr>
                  <a:xfrm rot="11106135">
                    <a:off x="2966757" y="3177458"/>
                    <a:ext cx="166881" cy="404474"/>
                  </a:xfrm>
                  <a:prstGeom prst="flowChartOnlineStorage">
                    <a:avLst/>
                  </a:prstGeom>
                  <a:solidFill>
                    <a:srgbClr val="DEC878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/>
                    <a:endParaRPr lang="en-US" altLang="ja-JP">
                      <a:solidFill>
                        <a:srgbClr val="FFFFFF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83" name="Flowchart: Stored Data 82"/>
                  <p:cNvSpPr/>
                  <p:nvPr/>
                </p:nvSpPr>
                <p:spPr>
                  <a:xfrm rot="12403155">
                    <a:off x="2795238" y="3473591"/>
                    <a:ext cx="287406" cy="408085"/>
                  </a:xfrm>
                  <a:prstGeom prst="flowChartOnlineStorage">
                    <a:avLst/>
                  </a:prstGeom>
                  <a:solidFill>
                    <a:schemeClr val="accent5">
                      <a:lumMod val="40000"/>
                      <a:lumOff val="60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/>
                    <a:endParaRPr lang="en-US" altLang="ja-JP">
                      <a:solidFill>
                        <a:srgbClr val="FFFFFF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84" name="Flowchart: Stored Data 83"/>
                  <p:cNvSpPr/>
                  <p:nvPr/>
                </p:nvSpPr>
                <p:spPr>
                  <a:xfrm rot="20416186">
                    <a:off x="2002555" y="3462756"/>
                    <a:ext cx="287406" cy="436978"/>
                  </a:xfrm>
                  <a:prstGeom prst="flowChartOnlineStorage">
                    <a:avLst/>
                  </a:prstGeom>
                  <a:solidFill>
                    <a:schemeClr val="accent5">
                      <a:lumMod val="40000"/>
                      <a:lumOff val="60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/>
                    <a:endParaRPr lang="en-US" altLang="ja-JP">
                      <a:solidFill>
                        <a:srgbClr val="FFFFFF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85" name="Oval 84"/>
                  <p:cNvSpPr/>
                  <p:nvPr/>
                </p:nvSpPr>
                <p:spPr>
                  <a:xfrm>
                    <a:off x="2090630" y="3567487"/>
                    <a:ext cx="876127" cy="476702"/>
                  </a:xfrm>
                  <a:prstGeom prst="ellipse">
                    <a:avLst/>
                  </a:prstGeom>
                  <a:solidFill>
                    <a:schemeClr val="accent5">
                      <a:lumMod val="40000"/>
                      <a:lumOff val="60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/>
                    <a:endParaRPr lang="en-US" altLang="ja-JP">
                      <a:solidFill>
                        <a:srgbClr val="FFFFFF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86" name="Oval 85"/>
                  <p:cNvSpPr/>
                  <p:nvPr/>
                </p:nvSpPr>
                <p:spPr>
                  <a:xfrm>
                    <a:off x="2289961" y="3502482"/>
                    <a:ext cx="472829" cy="473089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3175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/>
                    <a:endParaRPr lang="en-US" altLang="ja-JP">
                      <a:solidFill>
                        <a:srgbClr val="FFFFFF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pic>
                <p:nvPicPr>
                  <p:cNvPr id="87" name="Picture 2"/>
                  <p:cNvPicPr>
                    <a:picLocks noChangeAspect="1" noChangeArrowheads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809093" y="2873977"/>
                    <a:ext cx="609600" cy="878959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88" name="Picture 3"/>
                  <p:cNvPicPr>
                    <a:picLocks noChangeAspect="1" noChangeArrowheads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907236" y="2765397"/>
                    <a:ext cx="375290" cy="672127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</p:grpSp>
            <p:sp>
              <p:nvSpPr>
                <p:cNvPr id="80" name="Moon 79"/>
                <p:cNvSpPr/>
                <p:nvPr/>
              </p:nvSpPr>
              <p:spPr>
                <a:xfrm>
                  <a:off x="4975430" y="5464079"/>
                  <a:ext cx="185959" cy="457990"/>
                </a:xfrm>
                <a:prstGeom prst="moon">
                  <a:avLst/>
                </a:prstGeom>
                <a:solidFill>
                  <a:srgbClr val="FF9966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lang="en-US" altLang="ja-JP">
                    <a:solidFill>
                      <a:srgbClr val="FFFFFF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78" name="Oval 77"/>
              <p:cNvSpPr/>
              <p:nvPr/>
            </p:nvSpPr>
            <p:spPr>
              <a:xfrm>
                <a:off x="2227664" y="3226632"/>
                <a:ext cx="196829" cy="144310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en-US" altLang="en-US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6" name="Group 44"/>
            <p:cNvGrpSpPr>
              <a:grpSpLocks/>
            </p:cNvGrpSpPr>
            <p:nvPr/>
          </p:nvGrpSpPr>
          <p:grpSpPr bwMode="auto">
            <a:xfrm rot="16200000">
              <a:off x="3604781" y="1369661"/>
              <a:ext cx="209002" cy="397381"/>
              <a:chOff x="2111585" y="2978219"/>
              <a:chExt cx="893555" cy="797507"/>
            </a:xfrm>
          </p:grpSpPr>
          <p:grpSp>
            <p:nvGrpSpPr>
              <p:cNvPr id="65" name="Group 297"/>
              <p:cNvGrpSpPr>
                <a:grpSpLocks/>
              </p:cNvGrpSpPr>
              <p:nvPr/>
            </p:nvGrpSpPr>
            <p:grpSpPr bwMode="auto">
              <a:xfrm rot="10800000">
                <a:off x="2111585" y="2978219"/>
                <a:ext cx="893555" cy="797507"/>
                <a:chOff x="4239271" y="4596799"/>
                <a:chExt cx="1431482" cy="1866627"/>
              </a:xfrm>
            </p:grpSpPr>
            <p:grpSp>
              <p:nvGrpSpPr>
                <p:cNvPr id="67" name="Group 47"/>
                <p:cNvGrpSpPr>
                  <a:grpSpLocks/>
                </p:cNvGrpSpPr>
                <p:nvPr/>
              </p:nvGrpSpPr>
              <p:grpSpPr bwMode="auto">
                <a:xfrm rot="-5400000">
                  <a:off x="4021698" y="4814372"/>
                  <a:ext cx="1866627" cy="1431482"/>
                  <a:chOff x="1907236" y="2765397"/>
                  <a:chExt cx="1511457" cy="1278792"/>
                </a:xfrm>
              </p:grpSpPr>
              <p:sp>
                <p:nvSpPr>
                  <p:cNvPr id="69" name="Flowchart: Stored Data 68"/>
                  <p:cNvSpPr/>
                  <p:nvPr/>
                </p:nvSpPr>
                <p:spPr>
                  <a:xfrm rot="11106135" flipH="1">
                    <a:off x="2002555" y="3148567"/>
                    <a:ext cx="148339" cy="404474"/>
                  </a:xfrm>
                  <a:prstGeom prst="flowChartOnlineStorage">
                    <a:avLst/>
                  </a:prstGeom>
                  <a:solidFill>
                    <a:srgbClr val="DEC878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/>
                    <a:endParaRPr lang="en-US" altLang="ja-JP">
                      <a:solidFill>
                        <a:srgbClr val="FFFFFF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70" name="Flowchart: Stored Data 69"/>
                  <p:cNvSpPr/>
                  <p:nvPr/>
                </p:nvSpPr>
                <p:spPr>
                  <a:xfrm rot="11106135">
                    <a:off x="2966757" y="3177458"/>
                    <a:ext cx="166881" cy="404474"/>
                  </a:xfrm>
                  <a:prstGeom prst="flowChartOnlineStorage">
                    <a:avLst/>
                  </a:prstGeom>
                  <a:solidFill>
                    <a:srgbClr val="DEC878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/>
                    <a:endParaRPr lang="en-US" altLang="ja-JP">
                      <a:solidFill>
                        <a:srgbClr val="FFFFFF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71" name="Flowchart: Stored Data 70"/>
                  <p:cNvSpPr/>
                  <p:nvPr/>
                </p:nvSpPr>
                <p:spPr>
                  <a:xfrm rot="12403155">
                    <a:off x="2795238" y="3473591"/>
                    <a:ext cx="287406" cy="408085"/>
                  </a:xfrm>
                  <a:prstGeom prst="flowChartOnlineStorage">
                    <a:avLst/>
                  </a:prstGeom>
                  <a:solidFill>
                    <a:schemeClr val="accent5">
                      <a:lumMod val="40000"/>
                      <a:lumOff val="60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/>
                    <a:endParaRPr lang="en-US" altLang="ja-JP">
                      <a:solidFill>
                        <a:srgbClr val="FFFFFF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72" name="Flowchart: Stored Data 71"/>
                  <p:cNvSpPr/>
                  <p:nvPr/>
                </p:nvSpPr>
                <p:spPr>
                  <a:xfrm rot="20416186">
                    <a:off x="2002555" y="3462756"/>
                    <a:ext cx="287406" cy="436978"/>
                  </a:xfrm>
                  <a:prstGeom prst="flowChartOnlineStorage">
                    <a:avLst/>
                  </a:prstGeom>
                  <a:solidFill>
                    <a:schemeClr val="accent5">
                      <a:lumMod val="40000"/>
                      <a:lumOff val="60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/>
                    <a:endParaRPr lang="en-US" altLang="ja-JP">
                      <a:solidFill>
                        <a:srgbClr val="FFFFFF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73" name="Oval 72"/>
                  <p:cNvSpPr/>
                  <p:nvPr/>
                </p:nvSpPr>
                <p:spPr>
                  <a:xfrm>
                    <a:off x="2090630" y="3567487"/>
                    <a:ext cx="876127" cy="476702"/>
                  </a:xfrm>
                  <a:prstGeom prst="ellipse">
                    <a:avLst/>
                  </a:prstGeom>
                  <a:solidFill>
                    <a:schemeClr val="accent5">
                      <a:lumMod val="40000"/>
                      <a:lumOff val="60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/>
                    <a:endParaRPr lang="en-US" altLang="ja-JP">
                      <a:solidFill>
                        <a:srgbClr val="FFFFFF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74" name="Oval 73"/>
                  <p:cNvSpPr/>
                  <p:nvPr/>
                </p:nvSpPr>
                <p:spPr>
                  <a:xfrm>
                    <a:off x="2289961" y="3502482"/>
                    <a:ext cx="472829" cy="473089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3175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/>
                    <a:endParaRPr lang="en-US" altLang="ja-JP">
                      <a:solidFill>
                        <a:srgbClr val="FFFFFF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pic>
                <p:nvPicPr>
                  <p:cNvPr id="75" name="Picture 2"/>
                  <p:cNvPicPr>
                    <a:picLocks noChangeAspect="1" noChangeArrowheads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809093" y="2873977"/>
                    <a:ext cx="609600" cy="878959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76" name="Picture 3"/>
                  <p:cNvPicPr>
                    <a:picLocks noChangeAspect="1" noChangeArrowheads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907236" y="2765397"/>
                    <a:ext cx="375290" cy="672127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</p:grpSp>
            <p:sp>
              <p:nvSpPr>
                <p:cNvPr id="68" name="Moon 67"/>
                <p:cNvSpPr/>
                <p:nvPr/>
              </p:nvSpPr>
              <p:spPr>
                <a:xfrm>
                  <a:off x="4975430" y="5464079"/>
                  <a:ext cx="185959" cy="457990"/>
                </a:xfrm>
                <a:prstGeom prst="moon">
                  <a:avLst/>
                </a:prstGeom>
                <a:solidFill>
                  <a:srgbClr val="FF9966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lang="en-US" altLang="ja-JP">
                    <a:solidFill>
                      <a:srgbClr val="FFFFFF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66" name="Oval 65"/>
              <p:cNvSpPr/>
              <p:nvPr/>
            </p:nvSpPr>
            <p:spPr>
              <a:xfrm>
                <a:off x="2227664" y="3226632"/>
                <a:ext cx="196829" cy="144310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en-US" altLang="en-US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7" name="Group 44"/>
            <p:cNvGrpSpPr>
              <a:grpSpLocks/>
            </p:cNvGrpSpPr>
            <p:nvPr/>
          </p:nvGrpSpPr>
          <p:grpSpPr bwMode="auto">
            <a:xfrm rot="16200000">
              <a:off x="4079161" y="1369661"/>
              <a:ext cx="209002" cy="397381"/>
              <a:chOff x="2111585" y="2978219"/>
              <a:chExt cx="893555" cy="797507"/>
            </a:xfrm>
          </p:grpSpPr>
          <p:grpSp>
            <p:nvGrpSpPr>
              <p:cNvPr id="53" name="Group 297"/>
              <p:cNvGrpSpPr>
                <a:grpSpLocks/>
              </p:cNvGrpSpPr>
              <p:nvPr/>
            </p:nvGrpSpPr>
            <p:grpSpPr bwMode="auto">
              <a:xfrm rot="10800000">
                <a:off x="2111585" y="2978219"/>
                <a:ext cx="893555" cy="797507"/>
                <a:chOff x="4239271" y="4596799"/>
                <a:chExt cx="1431482" cy="1866627"/>
              </a:xfrm>
            </p:grpSpPr>
            <p:grpSp>
              <p:nvGrpSpPr>
                <p:cNvPr id="55" name="Group 47"/>
                <p:cNvGrpSpPr>
                  <a:grpSpLocks/>
                </p:cNvGrpSpPr>
                <p:nvPr/>
              </p:nvGrpSpPr>
              <p:grpSpPr bwMode="auto">
                <a:xfrm rot="-5400000">
                  <a:off x="4021698" y="4814372"/>
                  <a:ext cx="1866627" cy="1431482"/>
                  <a:chOff x="1907236" y="2765397"/>
                  <a:chExt cx="1511457" cy="1278792"/>
                </a:xfrm>
              </p:grpSpPr>
              <p:sp>
                <p:nvSpPr>
                  <p:cNvPr id="57" name="Flowchart: Stored Data 56"/>
                  <p:cNvSpPr/>
                  <p:nvPr/>
                </p:nvSpPr>
                <p:spPr>
                  <a:xfrm rot="11106135" flipH="1">
                    <a:off x="2002555" y="3148567"/>
                    <a:ext cx="148339" cy="404474"/>
                  </a:xfrm>
                  <a:prstGeom prst="flowChartOnlineStorage">
                    <a:avLst/>
                  </a:prstGeom>
                  <a:solidFill>
                    <a:srgbClr val="DEC878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/>
                    <a:endParaRPr lang="en-US" altLang="ja-JP">
                      <a:solidFill>
                        <a:srgbClr val="FFFFFF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58" name="Flowchart: Stored Data 57"/>
                  <p:cNvSpPr/>
                  <p:nvPr/>
                </p:nvSpPr>
                <p:spPr>
                  <a:xfrm rot="11106135">
                    <a:off x="2966757" y="3177458"/>
                    <a:ext cx="166881" cy="404474"/>
                  </a:xfrm>
                  <a:prstGeom prst="flowChartOnlineStorage">
                    <a:avLst/>
                  </a:prstGeom>
                  <a:solidFill>
                    <a:srgbClr val="DEC878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/>
                    <a:endParaRPr lang="en-US" altLang="ja-JP">
                      <a:solidFill>
                        <a:srgbClr val="FFFFFF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59" name="Flowchart: Stored Data 58"/>
                  <p:cNvSpPr/>
                  <p:nvPr/>
                </p:nvSpPr>
                <p:spPr>
                  <a:xfrm rot="12403155">
                    <a:off x="2795238" y="3473591"/>
                    <a:ext cx="287406" cy="408085"/>
                  </a:xfrm>
                  <a:prstGeom prst="flowChartOnlineStorage">
                    <a:avLst/>
                  </a:prstGeom>
                  <a:solidFill>
                    <a:schemeClr val="accent5">
                      <a:lumMod val="40000"/>
                      <a:lumOff val="60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/>
                    <a:endParaRPr lang="en-US" altLang="ja-JP">
                      <a:solidFill>
                        <a:srgbClr val="FFFFFF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60" name="Flowchart: Stored Data 59"/>
                  <p:cNvSpPr/>
                  <p:nvPr/>
                </p:nvSpPr>
                <p:spPr>
                  <a:xfrm rot="20416186">
                    <a:off x="2002555" y="3462756"/>
                    <a:ext cx="287406" cy="436978"/>
                  </a:xfrm>
                  <a:prstGeom prst="flowChartOnlineStorage">
                    <a:avLst/>
                  </a:prstGeom>
                  <a:solidFill>
                    <a:schemeClr val="accent5">
                      <a:lumMod val="40000"/>
                      <a:lumOff val="60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/>
                    <a:endParaRPr lang="en-US" altLang="ja-JP">
                      <a:solidFill>
                        <a:srgbClr val="FFFFFF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61" name="Oval 60"/>
                  <p:cNvSpPr/>
                  <p:nvPr/>
                </p:nvSpPr>
                <p:spPr>
                  <a:xfrm>
                    <a:off x="2090630" y="3567487"/>
                    <a:ext cx="876127" cy="476702"/>
                  </a:xfrm>
                  <a:prstGeom prst="ellipse">
                    <a:avLst/>
                  </a:prstGeom>
                  <a:solidFill>
                    <a:schemeClr val="accent5">
                      <a:lumMod val="40000"/>
                      <a:lumOff val="60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/>
                    <a:endParaRPr lang="en-US" altLang="ja-JP">
                      <a:solidFill>
                        <a:srgbClr val="FFFFFF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62" name="Oval 61"/>
                  <p:cNvSpPr/>
                  <p:nvPr/>
                </p:nvSpPr>
                <p:spPr>
                  <a:xfrm>
                    <a:off x="2289961" y="3502482"/>
                    <a:ext cx="472829" cy="473089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3175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/>
                    <a:endParaRPr lang="en-US" altLang="ja-JP">
                      <a:solidFill>
                        <a:srgbClr val="FFFFFF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pic>
                <p:nvPicPr>
                  <p:cNvPr id="63" name="Picture 2"/>
                  <p:cNvPicPr>
                    <a:picLocks noChangeAspect="1" noChangeArrowheads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809093" y="2873977"/>
                    <a:ext cx="609600" cy="878959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64" name="Picture 3"/>
                  <p:cNvPicPr>
                    <a:picLocks noChangeAspect="1" noChangeArrowheads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907236" y="2765397"/>
                    <a:ext cx="375290" cy="672127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</p:grpSp>
            <p:sp>
              <p:nvSpPr>
                <p:cNvPr id="56" name="Moon 55"/>
                <p:cNvSpPr/>
                <p:nvPr/>
              </p:nvSpPr>
              <p:spPr>
                <a:xfrm>
                  <a:off x="4975430" y="5464079"/>
                  <a:ext cx="185959" cy="457990"/>
                </a:xfrm>
                <a:prstGeom prst="moon">
                  <a:avLst/>
                </a:prstGeom>
                <a:solidFill>
                  <a:srgbClr val="FF9966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lang="en-US" altLang="ja-JP">
                    <a:solidFill>
                      <a:srgbClr val="FFFFFF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54" name="Oval 53"/>
              <p:cNvSpPr/>
              <p:nvPr/>
            </p:nvSpPr>
            <p:spPr>
              <a:xfrm>
                <a:off x="2227664" y="3226632"/>
                <a:ext cx="196829" cy="144310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en-US" altLang="en-US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8" name="Group 17"/>
            <p:cNvGrpSpPr/>
            <p:nvPr/>
          </p:nvGrpSpPr>
          <p:grpSpPr>
            <a:xfrm>
              <a:off x="4251774" y="1169217"/>
              <a:ext cx="818420" cy="508284"/>
              <a:chOff x="8232679" y="685571"/>
              <a:chExt cx="878914" cy="972600"/>
            </a:xfrm>
          </p:grpSpPr>
          <p:sp>
            <p:nvSpPr>
              <p:cNvPr id="39" name="Rectangle 38"/>
              <p:cNvSpPr/>
              <p:nvPr/>
            </p:nvSpPr>
            <p:spPr>
              <a:xfrm rot="1560000">
                <a:off x="8368328" y="1156214"/>
                <a:ext cx="19347" cy="121050"/>
              </a:xfrm>
              <a:prstGeom prst="rect">
                <a:avLst/>
              </a:prstGeom>
              <a:solidFill>
                <a:srgbClr val="FFFF99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endParaRPr lang="en-GB" sz="825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8403986" y="1154004"/>
                <a:ext cx="46162" cy="498330"/>
              </a:xfrm>
              <a:prstGeom prst="rect">
                <a:avLst/>
              </a:prstGeom>
              <a:solidFill>
                <a:srgbClr val="FFFF99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endParaRPr lang="en-GB" sz="825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8857698" y="1526827"/>
                <a:ext cx="43864" cy="125506"/>
              </a:xfrm>
              <a:prstGeom prst="rect">
                <a:avLst/>
              </a:prstGeom>
              <a:solidFill>
                <a:srgbClr val="FFFF99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endParaRPr lang="en-GB" sz="825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8450385" y="1526827"/>
                <a:ext cx="48941" cy="125506"/>
              </a:xfrm>
              <a:prstGeom prst="rect">
                <a:avLst/>
              </a:prstGeom>
              <a:solidFill>
                <a:srgbClr val="FFFF99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endParaRPr lang="en-GB" sz="825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8610360" y="1170095"/>
                <a:ext cx="356422" cy="168373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 sz="135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8767078" y="1340014"/>
                <a:ext cx="41304" cy="148868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 sz="135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8633707" y="1183328"/>
                <a:ext cx="306523" cy="143367"/>
              </a:xfrm>
              <a:prstGeom prst="rect">
                <a:avLst/>
              </a:prstGeom>
              <a:solidFill>
                <a:srgbClr val="0000FF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 sz="135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46" name="Group 45"/>
              <p:cNvGrpSpPr/>
              <p:nvPr/>
            </p:nvGrpSpPr>
            <p:grpSpPr>
              <a:xfrm>
                <a:off x="8232679" y="685571"/>
                <a:ext cx="590237" cy="479412"/>
                <a:chOff x="12269945" y="4617601"/>
                <a:chExt cx="1016829" cy="828217"/>
              </a:xfrm>
            </p:grpSpPr>
            <p:graphicFrame>
              <p:nvGraphicFramePr>
                <p:cNvPr id="51" name="Object 50"/>
                <p:cNvGraphicFramePr>
                  <a:graphicFrameLocks noChangeAspect="1"/>
                </p:cNvGraphicFramePr>
                <p:nvPr/>
              </p:nvGraphicFramePr>
              <p:xfrm>
                <a:off x="12461138" y="4737521"/>
                <a:ext cx="700229" cy="708297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1031" name="MS_ClipArt_Gallery" r:id="rId7" imgW="4571086" imgH="5844845" progId="MS_ClipArt_Gallery">
                        <p:embed/>
                      </p:oleObj>
                    </mc:Choice>
                    <mc:Fallback>
                      <p:oleObj name="MS_ClipArt_Gallery" r:id="rId7" imgW="4571086" imgH="5844845" progId="MS_ClipArt_Gallery">
                        <p:embed/>
                        <p:pic>
                          <p:nvPicPr>
                            <p:cNvPr id="0" name="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8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12461138" y="4737521"/>
                              <a:ext cx="700229" cy="708297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sp>
              <p:nvSpPr>
                <p:cNvPr id="52" name="TextBox 51"/>
                <p:cNvSpPr txBox="1"/>
                <p:nvPr/>
              </p:nvSpPr>
              <p:spPr>
                <a:xfrm>
                  <a:off x="12269945" y="4617601"/>
                  <a:ext cx="1016829" cy="74265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825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OK</a:t>
                  </a:r>
                </a:p>
              </p:txBody>
            </p:sp>
          </p:grpSp>
          <p:sp>
            <p:nvSpPr>
              <p:cNvPr id="47" name="Rectangle 46"/>
              <p:cNvSpPr/>
              <p:nvPr/>
            </p:nvSpPr>
            <p:spPr>
              <a:xfrm>
                <a:off x="8664326" y="1336344"/>
                <a:ext cx="43262" cy="162156"/>
              </a:xfrm>
              <a:prstGeom prst="rect">
                <a:avLst/>
              </a:prstGeom>
              <a:solidFill>
                <a:srgbClr val="FFFF99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25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8" name="TextBox 47"/>
              <p:cNvSpPr txBox="1"/>
              <p:nvPr/>
            </p:nvSpPr>
            <p:spPr>
              <a:xfrm>
                <a:off x="8518582" y="1038367"/>
                <a:ext cx="593011" cy="2524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825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5kg</a:t>
                </a:r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8661541" y="1533907"/>
                <a:ext cx="48941" cy="124264"/>
              </a:xfrm>
              <a:prstGeom prst="rect">
                <a:avLst/>
              </a:prstGeom>
              <a:solidFill>
                <a:srgbClr val="FFFF99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endParaRPr lang="en-GB" sz="825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8486064" y="1489312"/>
                <a:ext cx="420186" cy="42834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GB" sz="1500" b="1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9" name="Rectangle 18"/>
            <p:cNvSpPr/>
            <p:nvPr/>
          </p:nvSpPr>
          <p:spPr>
            <a:xfrm>
              <a:off x="2939950" y="1227858"/>
              <a:ext cx="359480" cy="26528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3506312" y="1227858"/>
              <a:ext cx="359480" cy="269641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3958302" y="1227858"/>
              <a:ext cx="359480" cy="26576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Text Box 489"/>
            <p:cNvSpPr txBox="1">
              <a:spLocks noChangeArrowheads="1"/>
            </p:cNvSpPr>
            <p:nvPr/>
          </p:nvSpPr>
          <p:spPr bwMode="auto">
            <a:xfrm>
              <a:off x="1066800" y="1624145"/>
              <a:ext cx="1057319" cy="180854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bg1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square" anchor="ctr" anchorCtr="0">
              <a:spAutoFit/>
            </a:bodyPr>
            <a:lstStyle>
              <a:lvl1pPr eaLnBrk="0" hangingPunct="0">
                <a:defRPr kumimoji="1"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1pPr>
              <a:lvl2pPr marL="742950" indent="-285750" eaLnBrk="0" hangingPunct="0">
                <a:defRPr kumimoji="1"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2pPr>
              <a:lvl3pPr marL="1143000" indent="-228600" eaLnBrk="0" hangingPunct="0">
                <a:defRPr kumimoji="1"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3pPr>
              <a:lvl4pPr marL="1600200" indent="-228600" eaLnBrk="0" hangingPunct="0">
                <a:defRPr kumimoji="1"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4pPr>
              <a:lvl5pPr marL="2057400" indent="-228600" eaLnBrk="0" hangingPunct="0">
                <a:defRPr kumimoji="1"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ja-JP" sz="800">
                  <a:solidFill>
                    <a:srgbClr val="C00000"/>
                  </a:solidFill>
                  <a:ea typeface="+mj-ea"/>
                  <a:cs typeface="Arial" panose="020B0604020202020204" pitchFamily="34" charset="0"/>
                </a:rPr>
                <a:t>Shipping set up</a:t>
              </a:r>
              <a:endParaRPr lang="ja-JP" altLang="en-US" sz="800" dirty="0">
                <a:solidFill>
                  <a:srgbClr val="C00000"/>
                </a:solidFill>
                <a:ea typeface="+mj-ea"/>
                <a:cs typeface="Arial" panose="020B0604020202020204" pitchFamily="34" charset="0"/>
              </a:endParaRPr>
            </a:p>
          </p:txBody>
        </p:sp>
        <p:pic>
          <p:nvPicPr>
            <p:cNvPr id="23" name="Picture 6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27206" y="1258811"/>
              <a:ext cx="534873" cy="2808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145762" y="1219200"/>
              <a:ext cx="640604" cy="317044"/>
            </a:xfrm>
            <a:prstGeom prst="rect">
              <a:avLst/>
            </a:prstGeom>
          </p:spPr>
        </p:pic>
        <p:grpSp>
          <p:nvGrpSpPr>
            <p:cNvPr id="25" name="Group 44"/>
            <p:cNvGrpSpPr>
              <a:grpSpLocks/>
            </p:cNvGrpSpPr>
            <p:nvPr/>
          </p:nvGrpSpPr>
          <p:grpSpPr bwMode="auto">
            <a:xfrm rot="16200000">
              <a:off x="1485715" y="1369661"/>
              <a:ext cx="209002" cy="397381"/>
              <a:chOff x="2111585" y="2978219"/>
              <a:chExt cx="893555" cy="797507"/>
            </a:xfrm>
          </p:grpSpPr>
          <p:grpSp>
            <p:nvGrpSpPr>
              <p:cNvPr id="26" name="Group 297"/>
              <p:cNvGrpSpPr>
                <a:grpSpLocks/>
              </p:cNvGrpSpPr>
              <p:nvPr/>
            </p:nvGrpSpPr>
            <p:grpSpPr bwMode="auto">
              <a:xfrm rot="10800000">
                <a:off x="2111585" y="2978219"/>
                <a:ext cx="893555" cy="797507"/>
                <a:chOff x="4239271" y="4596799"/>
                <a:chExt cx="1431482" cy="1866627"/>
              </a:xfrm>
            </p:grpSpPr>
            <p:grpSp>
              <p:nvGrpSpPr>
                <p:cNvPr id="29" name="Group 47"/>
                <p:cNvGrpSpPr>
                  <a:grpSpLocks/>
                </p:cNvGrpSpPr>
                <p:nvPr/>
              </p:nvGrpSpPr>
              <p:grpSpPr bwMode="auto">
                <a:xfrm rot="-5400000">
                  <a:off x="4021698" y="4814372"/>
                  <a:ext cx="1866627" cy="1431482"/>
                  <a:chOff x="1907236" y="2765397"/>
                  <a:chExt cx="1511457" cy="1278792"/>
                </a:xfrm>
              </p:grpSpPr>
              <p:sp>
                <p:nvSpPr>
                  <p:cNvPr id="31" name="Flowchart: Stored Data 30"/>
                  <p:cNvSpPr/>
                  <p:nvPr/>
                </p:nvSpPr>
                <p:spPr>
                  <a:xfrm rot="11106135" flipH="1">
                    <a:off x="2002555" y="3148567"/>
                    <a:ext cx="148339" cy="404474"/>
                  </a:xfrm>
                  <a:prstGeom prst="flowChartOnlineStorage">
                    <a:avLst/>
                  </a:prstGeom>
                  <a:solidFill>
                    <a:srgbClr val="DEC878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/>
                    <a:endParaRPr lang="en-US" altLang="ja-JP">
                      <a:solidFill>
                        <a:srgbClr val="FFFFFF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32" name="Flowchart: Stored Data 31"/>
                  <p:cNvSpPr/>
                  <p:nvPr/>
                </p:nvSpPr>
                <p:spPr>
                  <a:xfrm rot="11106135">
                    <a:off x="2966757" y="3177458"/>
                    <a:ext cx="166881" cy="404474"/>
                  </a:xfrm>
                  <a:prstGeom prst="flowChartOnlineStorage">
                    <a:avLst/>
                  </a:prstGeom>
                  <a:solidFill>
                    <a:srgbClr val="DEC878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/>
                    <a:endParaRPr lang="en-US" altLang="ja-JP">
                      <a:solidFill>
                        <a:srgbClr val="FFFFFF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33" name="Flowchart: Stored Data 32"/>
                  <p:cNvSpPr/>
                  <p:nvPr/>
                </p:nvSpPr>
                <p:spPr>
                  <a:xfrm rot="12403155">
                    <a:off x="2795238" y="3473591"/>
                    <a:ext cx="287406" cy="408085"/>
                  </a:xfrm>
                  <a:prstGeom prst="flowChartOnlineStorage">
                    <a:avLst/>
                  </a:prstGeom>
                  <a:solidFill>
                    <a:schemeClr val="accent5">
                      <a:lumMod val="40000"/>
                      <a:lumOff val="60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/>
                    <a:endParaRPr lang="en-US" altLang="ja-JP">
                      <a:solidFill>
                        <a:srgbClr val="FFFFFF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34" name="Flowchart: Stored Data 33"/>
                  <p:cNvSpPr/>
                  <p:nvPr/>
                </p:nvSpPr>
                <p:spPr>
                  <a:xfrm rot="20416186">
                    <a:off x="2002555" y="3462756"/>
                    <a:ext cx="287406" cy="436978"/>
                  </a:xfrm>
                  <a:prstGeom prst="flowChartOnlineStorage">
                    <a:avLst/>
                  </a:prstGeom>
                  <a:solidFill>
                    <a:schemeClr val="accent5">
                      <a:lumMod val="40000"/>
                      <a:lumOff val="60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/>
                    <a:endParaRPr lang="en-US" altLang="ja-JP">
                      <a:solidFill>
                        <a:srgbClr val="FFFFFF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35" name="Oval 34"/>
                  <p:cNvSpPr/>
                  <p:nvPr/>
                </p:nvSpPr>
                <p:spPr>
                  <a:xfrm>
                    <a:off x="2090630" y="3567487"/>
                    <a:ext cx="876127" cy="476702"/>
                  </a:xfrm>
                  <a:prstGeom prst="ellipse">
                    <a:avLst/>
                  </a:prstGeom>
                  <a:solidFill>
                    <a:schemeClr val="accent5">
                      <a:lumMod val="40000"/>
                      <a:lumOff val="60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/>
                    <a:endParaRPr lang="en-US" altLang="ja-JP">
                      <a:solidFill>
                        <a:srgbClr val="FFFFFF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36" name="Oval 35"/>
                  <p:cNvSpPr/>
                  <p:nvPr/>
                </p:nvSpPr>
                <p:spPr>
                  <a:xfrm>
                    <a:off x="2289961" y="3502482"/>
                    <a:ext cx="472829" cy="473089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3175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/>
                    <a:endParaRPr lang="en-US" altLang="ja-JP">
                      <a:solidFill>
                        <a:srgbClr val="FFFFFF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pic>
                <p:nvPicPr>
                  <p:cNvPr id="37" name="Picture 2"/>
                  <p:cNvPicPr>
                    <a:picLocks noChangeAspect="1" noChangeArrowheads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809093" y="2873977"/>
                    <a:ext cx="609600" cy="878959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38" name="Picture 3"/>
                  <p:cNvPicPr>
                    <a:picLocks noChangeAspect="1" noChangeArrowheads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907236" y="2765397"/>
                    <a:ext cx="375290" cy="672127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</p:grpSp>
            <p:sp>
              <p:nvSpPr>
                <p:cNvPr id="30" name="Moon 29"/>
                <p:cNvSpPr/>
                <p:nvPr/>
              </p:nvSpPr>
              <p:spPr>
                <a:xfrm>
                  <a:off x="4975430" y="5464079"/>
                  <a:ext cx="185959" cy="457990"/>
                </a:xfrm>
                <a:prstGeom prst="moon">
                  <a:avLst/>
                </a:prstGeom>
                <a:solidFill>
                  <a:srgbClr val="FF9966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lang="en-US" altLang="ja-JP">
                    <a:solidFill>
                      <a:srgbClr val="FFFFFF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27" name="Oval 26"/>
              <p:cNvSpPr/>
              <p:nvPr/>
            </p:nvSpPr>
            <p:spPr>
              <a:xfrm>
                <a:off x="2227664" y="3226632"/>
                <a:ext cx="196829" cy="144310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en-US" altLang="en-US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9" name="Rectangle 8"/>
            <p:cNvSpPr/>
            <p:nvPr/>
          </p:nvSpPr>
          <p:spPr>
            <a:xfrm>
              <a:off x="2230720" y="1794471"/>
              <a:ext cx="1560934" cy="138175"/>
            </a:xfrm>
            <a:prstGeom prst="rect">
              <a:avLst/>
            </a:prstGeom>
            <a:solidFill>
              <a:srgbClr val="66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S/N  +  ID Link</a:t>
              </a:r>
            </a:p>
          </p:txBody>
        </p:sp>
        <p:sp>
          <p:nvSpPr>
            <p:cNvPr id="89" name="Rectangle 88"/>
            <p:cNvSpPr/>
            <p:nvPr/>
          </p:nvSpPr>
          <p:spPr>
            <a:xfrm>
              <a:off x="3909187" y="1169217"/>
              <a:ext cx="1087950" cy="67473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1" name="Picture 100"/>
            <p:cNvPicPr>
              <a:picLocks noChangeAspect="1"/>
            </p:cNvPicPr>
            <p:nvPr/>
          </p:nvPicPr>
          <p:blipFill rotWithShape="1">
            <a:blip r:embed="rId11"/>
            <a:srcRect l="52394" t="28567" r="7918" b="50666"/>
            <a:stretch/>
          </p:blipFill>
          <p:spPr>
            <a:xfrm>
              <a:off x="1754664" y="2019804"/>
              <a:ext cx="866470" cy="259941"/>
            </a:xfrm>
            <a:prstGeom prst="rect">
              <a:avLst/>
            </a:prstGeom>
          </p:spPr>
        </p:pic>
        <p:sp>
          <p:nvSpPr>
            <p:cNvPr id="102" name="Plus 101"/>
            <p:cNvSpPr/>
            <p:nvPr/>
          </p:nvSpPr>
          <p:spPr>
            <a:xfrm>
              <a:off x="2651688" y="2046517"/>
              <a:ext cx="251506" cy="225040"/>
            </a:xfrm>
            <a:prstGeom prst="mathPlus">
              <a:avLst/>
            </a:prstGeom>
            <a:solidFill>
              <a:srgbClr val="66FFFF"/>
            </a:solidFill>
            <a:ln>
              <a:solidFill>
                <a:srgbClr val="0000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Text Box 489"/>
            <p:cNvSpPr txBox="1">
              <a:spLocks noChangeArrowheads="1"/>
            </p:cNvSpPr>
            <p:nvPr/>
          </p:nvSpPr>
          <p:spPr bwMode="auto">
            <a:xfrm>
              <a:off x="4000194" y="1663093"/>
              <a:ext cx="913498" cy="180854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bg1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square" anchor="ctr" anchorCtr="0">
              <a:spAutoFit/>
            </a:bodyPr>
            <a:lstStyle>
              <a:lvl1pPr eaLnBrk="0" hangingPunct="0">
                <a:defRPr kumimoji="1"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1pPr>
              <a:lvl2pPr marL="742950" indent="-285750" eaLnBrk="0" hangingPunct="0">
                <a:defRPr kumimoji="1"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2pPr>
              <a:lvl3pPr marL="1143000" indent="-228600" eaLnBrk="0" hangingPunct="0">
                <a:defRPr kumimoji="1"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3pPr>
              <a:lvl4pPr marL="1600200" indent="-228600" eaLnBrk="0" hangingPunct="0">
                <a:defRPr kumimoji="1"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4pPr>
              <a:lvl5pPr marL="2057400" indent="-228600" eaLnBrk="0" hangingPunct="0">
                <a:defRPr kumimoji="1"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ja-JP" sz="800" dirty="0">
                  <a:solidFill>
                    <a:srgbClr val="C00000"/>
                  </a:solidFill>
                  <a:ea typeface="+mj-ea"/>
                  <a:cs typeface="Arial" panose="020B0604020202020204" pitchFamily="34" charset="0"/>
                </a:rPr>
                <a:t>Weight check</a:t>
              </a:r>
              <a:endParaRPr lang="ja-JP" altLang="en-US" sz="800" dirty="0">
                <a:solidFill>
                  <a:srgbClr val="C00000"/>
                </a:solidFill>
                <a:ea typeface="+mj-ea"/>
                <a:cs typeface="Arial" panose="020B0604020202020204" pitchFamily="34" charset="0"/>
              </a:endParaRPr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1534175" y="1798408"/>
              <a:ext cx="2910195" cy="169307"/>
              <a:chOff x="793552" y="2850825"/>
              <a:chExt cx="3180665" cy="343501"/>
            </a:xfrm>
          </p:grpSpPr>
          <p:cxnSp>
            <p:nvCxnSpPr>
              <p:cNvPr id="10" name="Straight Connector 9"/>
              <p:cNvCxnSpPr/>
              <p:nvPr/>
            </p:nvCxnSpPr>
            <p:spPr>
              <a:xfrm>
                <a:off x="795021" y="2859762"/>
                <a:ext cx="0" cy="277673"/>
              </a:xfrm>
              <a:prstGeom prst="line">
                <a:avLst/>
              </a:prstGeom>
              <a:ln w="28575">
                <a:solidFill>
                  <a:schemeClr val="tx1">
                    <a:lumMod val="75000"/>
                    <a:lumOff val="25000"/>
                  </a:schemeClr>
                </a:solidFill>
                <a:prstDash val="lgDash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/>
              <p:cNvCxnSpPr/>
              <p:nvPr/>
            </p:nvCxnSpPr>
            <p:spPr>
              <a:xfrm flipV="1">
                <a:off x="793552" y="3130588"/>
                <a:ext cx="3180665" cy="6640"/>
              </a:xfrm>
              <a:prstGeom prst="line">
                <a:avLst/>
              </a:prstGeom>
              <a:ln w="28575">
                <a:solidFill>
                  <a:schemeClr val="tx1">
                    <a:lumMod val="75000"/>
                    <a:lumOff val="25000"/>
                  </a:schemeClr>
                </a:solidFill>
                <a:prstDash val="lgDash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/>
              <p:nvPr/>
            </p:nvCxnSpPr>
            <p:spPr>
              <a:xfrm>
                <a:off x="3972746" y="2850825"/>
                <a:ext cx="0" cy="343501"/>
              </a:xfrm>
              <a:prstGeom prst="line">
                <a:avLst/>
              </a:prstGeom>
              <a:ln w="28575">
                <a:solidFill>
                  <a:schemeClr val="tx1">
                    <a:lumMod val="75000"/>
                    <a:lumOff val="25000"/>
                  </a:schemeClr>
                </a:solidFill>
                <a:prstDash val="lgDashDot"/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05" name="Picture 104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920786" y="1983774"/>
              <a:ext cx="1285640" cy="338628"/>
            </a:xfrm>
            <a:prstGeom prst="rect">
              <a:avLst/>
            </a:prstGeom>
          </p:spPr>
        </p:pic>
        <p:sp>
          <p:nvSpPr>
            <p:cNvPr id="103" name="Rectangle 102"/>
            <p:cNvSpPr/>
            <p:nvPr/>
          </p:nvSpPr>
          <p:spPr>
            <a:xfrm>
              <a:off x="1898873" y="1868333"/>
              <a:ext cx="2116760" cy="5334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rgbClr val="000099"/>
                  </a:solidFill>
                  <a:effectLst>
                    <a:glow rad="127000">
                      <a:srgbClr val="00FFFF"/>
                    </a:glow>
                  </a:effectLst>
                </a:rPr>
                <a:t>In case double ID for 2 S/N </a:t>
              </a:r>
            </a:p>
            <a:p>
              <a:pPr algn="ctr"/>
              <a:r>
                <a:rPr lang="en-US" sz="1100" dirty="0">
                  <a:solidFill>
                    <a:srgbClr val="000099"/>
                  </a:solidFill>
                  <a:effectLst>
                    <a:glow rad="127000">
                      <a:srgbClr val="00FFFF"/>
                    </a:glow>
                  </a:effectLst>
                </a:rPr>
                <a:t>=&gt; Weight check will detect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1094607" y="2554133"/>
            <a:ext cx="4086993" cy="1255867"/>
            <a:chOff x="959522" y="2401733"/>
            <a:chExt cx="4086993" cy="1255867"/>
          </a:xfrm>
        </p:grpSpPr>
        <p:pic>
          <p:nvPicPr>
            <p:cNvPr id="211" name="Picture 210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2671774" y="2601800"/>
              <a:ext cx="1182939" cy="861124"/>
            </a:xfrm>
            <a:prstGeom prst="rect">
              <a:avLst/>
            </a:prstGeom>
          </p:spPr>
        </p:pic>
        <p:sp>
          <p:nvSpPr>
            <p:cNvPr id="212" name="Rectangle: Rounded Corners 3">
              <a:extLst>
                <a:ext uri="{FF2B5EF4-FFF2-40B4-BE49-F238E27FC236}">
                  <a16:creationId xmlns:a16="http://schemas.microsoft.com/office/drawing/2014/main" id="{AE36A836-3595-4F85-9BAE-7401DADA9ED7}"/>
                </a:ext>
              </a:extLst>
            </p:cNvPr>
            <p:cNvSpPr/>
            <p:nvPr/>
          </p:nvSpPr>
          <p:spPr>
            <a:xfrm>
              <a:off x="3683748" y="2401733"/>
              <a:ext cx="1362767" cy="1255867"/>
            </a:xfrm>
            <a:prstGeom prst="roundRect">
              <a:avLst>
                <a:gd name="adj" fmla="val 4720"/>
              </a:avLst>
            </a:prstGeom>
            <a:noFill/>
            <a:ln w="28575">
              <a:noFill/>
            </a:ln>
            <a:effectLst>
              <a:glow rad="127000">
                <a:srgbClr val="FFFF00"/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ysClr val="windowText" lastClr="000000"/>
                  </a:solidFill>
                  <a:effectLst>
                    <a:glow rad="127000">
                      <a:srgbClr val="FFFF00"/>
                    </a:glow>
                  </a:effectLst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Software auto check part No PCB before finish assemble</a:t>
              </a:r>
            </a:p>
          </p:txBody>
        </p:sp>
        <p:grpSp>
          <p:nvGrpSpPr>
            <p:cNvPr id="214" name="Group 213"/>
            <p:cNvGrpSpPr/>
            <p:nvPr/>
          </p:nvGrpSpPr>
          <p:grpSpPr>
            <a:xfrm>
              <a:off x="959522" y="2645795"/>
              <a:ext cx="1717725" cy="749207"/>
              <a:chOff x="3610660" y="4156778"/>
              <a:chExt cx="2247740" cy="975120"/>
            </a:xfrm>
          </p:grpSpPr>
          <p:grpSp>
            <p:nvGrpSpPr>
              <p:cNvPr id="215" name="Group 214"/>
              <p:cNvGrpSpPr/>
              <p:nvPr/>
            </p:nvGrpSpPr>
            <p:grpSpPr>
              <a:xfrm>
                <a:off x="3610660" y="4156778"/>
                <a:ext cx="2247740" cy="975120"/>
                <a:chOff x="3610660" y="4156778"/>
                <a:chExt cx="2247740" cy="975120"/>
              </a:xfrm>
            </p:grpSpPr>
            <p:pic>
              <p:nvPicPr>
                <p:cNvPr id="217" name="図 129025"/>
                <p:cNvPicPr>
                  <a:picLocks noChangeAspect="1"/>
                </p:cNvPicPr>
                <p:nvPr/>
              </p:nvPicPr>
              <p:blipFill rotWithShape="1">
                <a:blip r:embed="rId14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3610660" y="4156778"/>
                  <a:ext cx="2247740" cy="975120"/>
                </a:xfrm>
                <a:prstGeom prst="rect">
                  <a:avLst/>
                </a:prstGeom>
              </p:spPr>
            </p:pic>
            <p:pic>
              <p:nvPicPr>
                <p:cNvPr id="218" name="Picture 217"/>
                <p:cNvPicPr>
                  <a:picLocks noChangeAspect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598677" y="4561678"/>
                  <a:ext cx="202723" cy="203759"/>
                </a:xfrm>
                <a:prstGeom prst="rect">
                  <a:avLst/>
                </a:prstGeom>
              </p:spPr>
            </p:pic>
          </p:grpSp>
          <p:sp>
            <p:nvSpPr>
              <p:cNvPr id="216" name="Oval 215"/>
              <p:cNvSpPr/>
              <p:nvPr/>
            </p:nvSpPr>
            <p:spPr>
              <a:xfrm>
                <a:off x="4472081" y="4471783"/>
                <a:ext cx="440804" cy="396050"/>
              </a:xfrm>
              <a:prstGeom prst="ellipse">
                <a:avLst/>
              </a:prstGeom>
              <a:noFill/>
              <a:ln>
                <a:solidFill>
                  <a:srgbClr val="0033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prstClr val="white"/>
                  </a:solidFill>
                </a:endParaRPr>
              </a:p>
            </p:txBody>
          </p:sp>
        </p:grpSp>
        <p:cxnSp>
          <p:nvCxnSpPr>
            <p:cNvPr id="221" name="Straight Arrow Connector 220"/>
            <p:cNvCxnSpPr/>
            <p:nvPr/>
          </p:nvCxnSpPr>
          <p:spPr>
            <a:xfrm>
              <a:off x="1966232" y="3035165"/>
              <a:ext cx="737537" cy="1"/>
            </a:xfrm>
            <a:prstGeom prst="straightConnector1">
              <a:avLst/>
            </a:prstGeom>
            <a:ln w="19050">
              <a:solidFill>
                <a:srgbClr val="0000FF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23" name="Group 222"/>
            <p:cNvGrpSpPr/>
            <p:nvPr/>
          </p:nvGrpSpPr>
          <p:grpSpPr>
            <a:xfrm>
              <a:off x="1050974" y="2780371"/>
              <a:ext cx="536240" cy="673635"/>
              <a:chOff x="861422" y="2176924"/>
              <a:chExt cx="419989" cy="476531"/>
            </a:xfrm>
          </p:grpSpPr>
          <p:sp>
            <p:nvSpPr>
              <p:cNvPr id="224" name="AutoShape 682"/>
              <p:cNvSpPr>
                <a:spLocks noChangeArrowheads="1"/>
              </p:cNvSpPr>
              <p:nvPr/>
            </p:nvSpPr>
            <p:spPr bwMode="auto">
              <a:xfrm rot="16200000" flipH="1">
                <a:off x="1020778" y="2151909"/>
                <a:ext cx="235618" cy="285648"/>
              </a:xfrm>
              <a:prstGeom prst="triangle">
                <a:avLst>
                  <a:gd name="adj" fmla="val 50000"/>
                </a:avLst>
              </a:prstGeom>
              <a:solidFill>
                <a:srgbClr val="FFFF99">
                  <a:alpha val="50195"/>
                </a:srgbClr>
              </a:solidFill>
              <a:ln w="9525">
                <a:solidFill>
                  <a:srgbClr val="FF6600">
                    <a:alpha val="50195"/>
                  </a:srgbClr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en-US" altLang="en-US" sz="750">
                  <a:solidFill>
                    <a:prstClr val="white"/>
                  </a:solidFill>
                </a:endParaRPr>
              </a:p>
            </p:txBody>
          </p:sp>
          <p:sp>
            <p:nvSpPr>
              <p:cNvPr id="225" name="AutoShape 684"/>
              <p:cNvSpPr>
                <a:spLocks noChangeArrowheads="1"/>
              </p:cNvSpPr>
              <p:nvPr/>
            </p:nvSpPr>
            <p:spPr bwMode="auto">
              <a:xfrm rot="969869" flipH="1">
                <a:off x="868902" y="2274662"/>
                <a:ext cx="100241" cy="378793"/>
              </a:xfrm>
              <a:prstGeom prst="can">
                <a:avLst>
                  <a:gd name="adj" fmla="val 33333"/>
                </a:avLst>
              </a:prstGeom>
              <a:solidFill>
                <a:srgbClr val="FFC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en-US" altLang="en-US" sz="750">
                  <a:solidFill>
                    <a:prstClr val="white"/>
                  </a:solidFill>
                </a:endParaRPr>
              </a:p>
            </p:txBody>
          </p:sp>
          <p:sp>
            <p:nvSpPr>
              <p:cNvPr id="226" name="AutoShape 685"/>
              <p:cNvSpPr>
                <a:spLocks noChangeArrowheads="1"/>
              </p:cNvSpPr>
              <p:nvPr/>
            </p:nvSpPr>
            <p:spPr bwMode="auto">
              <a:xfrm flipH="1">
                <a:off x="861422" y="2241926"/>
                <a:ext cx="218435" cy="126265"/>
              </a:xfrm>
              <a:prstGeom prst="flowChartDelay">
                <a:avLst/>
              </a:prstGeom>
              <a:solidFill>
                <a:srgbClr val="FFC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en-US" altLang="en-US" sz="75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27" name="Rectangle: Rounded Corners 3">
              <a:extLst>
                <a:ext uri="{FF2B5EF4-FFF2-40B4-BE49-F238E27FC236}">
                  <a16:creationId xmlns:a16="http://schemas.microsoft.com/office/drawing/2014/main" id="{AE36A836-3595-4F85-9BAE-7401DADA9ED7}"/>
                </a:ext>
              </a:extLst>
            </p:cNvPr>
            <p:cNvSpPr/>
            <p:nvPr/>
          </p:nvSpPr>
          <p:spPr>
            <a:xfrm>
              <a:off x="980271" y="3168431"/>
              <a:ext cx="1811738" cy="338667"/>
            </a:xfrm>
            <a:prstGeom prst="roundRect">
              <a:avLst>
                <a:gd name="adj" fmla="val 4720"/>
              </a:avLst>
            </a:prstGeom>
            <a:noFill/>
            <a:ln w="28575">
              <a:noFill/>
            </a:ln>
            <a:effectLst>
              <a:glow rad="127000">
                <a:srgbClr val="0000FF"/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  <a:effectLst>
                    <a:glow rad="127000">
                      <a:srgbClr val="0000FF"/>
                    </a:glow>
                  </a:effectLst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Scan  QR code </a:t>
              </a: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1034875" y="3995284"/>
            <a:ext cx="4106160" cy="741577"/>
            <a:chOff x="950001" y="3834805"/>
            <a:chExt cx="4106160" cy="741577"/>
          </a:xfrm>
        </p:grpSpPr>
        <p:pic>
          <p:nvPicPr>
            <p:cNvPr id="245" name="Picture 244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 rot="16200000">
              <a:off x="1090439" y="3756576"/>
              <a:ext cx="679368" cy="960244"/>
            </a:xfrm>
            <a:prstGeom prst="rect">
              <a:avLst/>
            </a:prstGeom>
          </p:spPr>
        </p:pic>
        <p:pic>
          <p:nvPicPr>
            <p:cNvPr id="246" name="Picture 245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1974234" y="3903926"/>
              <a:ext cx="779027" cy="672456"/>
            </a:xfrm>
            <a:prstGeom prst="rect">
              <a:avLst/>
            </a:prstGeom>
          </p:spPr>
        </p:pic>
        <p:sp>
          <p:nvSpPr>
            <p:cNvPr id="230" name="Rectangle 229"/>
            <p:cNvSpPr/>
            <p:nvPr/>
          </p:nvSpPr>
          <p:spPr>
            <a:xfrm>
              <a:off x="1527371" y="4095715"/>
              <a:ext cx="252141" cy="232462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Rectangle 230"/>
            <p:cNvSpPr/>
            <p:nvPr/>
          </p:nvSpPr>
          <p:spPr>
            <a:xfrm>
              <a:off x="2000228" y="4111864"/>
              <a:ext cx="476494" cy="416082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2" name="Curved Connector 231"/>
            <p:cNvCxnSpPr/>
            <p:nvPr/>
          </p:nvCxnSpPr>
          <p:spPr>
            <a:xfrm rot="10800000">
              <a:off x="1792027" y="4138380"/>
              <a:ext cx="213269" cy="134675"/>
            </a:xfrm>
            <a:prstGeom prst="curvedConnector3">
              <a:avLst/>
            </a:prstGeom>
            <a:ln w="28575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3" name="Rectangle: Rounded Corners 3">
              <a:extLst>
                <a:ext uri="{FF2B5EF4-FFF2-40B4-BE49-F238E27FC236}">
                  <a16:creationId xmlns:a16="http://schemas.microsoft.com/office/drawing/2014/main" id="{AE36A836-3595-4F85-9BAE-7401DADA9ED7}"/>
                </a:ext>
              </a:extLst>
            </p:cNvPr>
            <p:cNvSpPr/>
            <p:nvPr/>
          </p:nvSpPr>
          <p:spPr>
            <a:xfrm>
              <a:off x="1083820" y="4327693"/>
              <a:ext cx="1183735" cy="152147"/>
            </a:xfrm>
            <a:prstGeom prst="roundRect">
              <a:avLst>
                <a:gd name="adj" fmla="val 4720"/>
              </a:avLst>
            </a:prstGeom>
            <a:noFill/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050" b="1" dirty="0">
                  <a:solidFill>
                    <a:sysClr val="windowText" lastClr="000000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Serial Inner </a:t>
              </a:r>
            </a:p>
          </p:txBody>
        </p:sp>
        <p:sp>
          <p:nvSpPr>
            <p:cNvPr id="234" name="Rectangle: Rounded Corners 3">
              <a:extLst>
                <a:ext uri="{FF2B5EF4-FFF2-40B4-BE49-F238E27FC236}">
                  <a16:creationId xmlns:a16="http://schemas.microsoft.com/office/drawing/2014/main" id="{AE36A836-3595-4F85-9BAE-7401DADA9ED7}"/>
                </a:ext>
              </a:extLst>
            </p:cNvPr>
            <p:cNvSpPr/>
            <p:nvPr/>
          </p:nvSpPr>
          <p:spPr>
            <a:xfrm>
              <a:off x="1947009" y="4378814"/>
              <a:ext cx="973777" cy="187736"/>
            </a:xfrm>
            <a:prstGeom prst="roundRect">
              <a:avLst>
                <a:gd name="adj" fmla="val 4720"/>
              </a:avLst>
            </a:prstGeom>
            <a:noFill/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100" b="1" dirty="0">
                  <a:solidFill>
                    <a:sysClr val="windowText" lastClr="000000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Serial outer</a:t>
              </a:r>
            </a:p>
          </p:txBody>
        </p:sp>
        <p:grpSp>
          <p:nvGrpSpPr>
            <p:cNvPr id="235" name="Group 234"/>
            <p:cNvGrpSpPr/>
            <p:nvPr/>
          </p:nvGrpSpPr>
          <p:grpSpPr>
            <a:xfrm>
              <a:off x="1054365" y="4000879"/>
              <a:ext cx="354389" cy="526114"/>
              <a:chOff x="861422" y="2176923"/>
              <a:chExt cx="536450" cy="476532"/>
            </a:xfrm>
          </p:grpSpPr>
          <p:sp>
            <p:nvSpPr>
              <p:cNvPr id="242" name="AutoShape 682"/>
              <p:cNvSpPr>
                <a:spLocks noChangeArrowheads="1"/>
              </p:cNvSpPr>
              <p:nvPr/>
            </p:nvSpPr>
            <p:spPr bwMode="auto">
              <a:xfrm rot="16200000" flipH="1">
                <a:off x="1071247" y="2101440"/>
                <a:ext cx="251141" cy="402108"/>
              </a:xfrm>
              <a:prstGeom prst="triangle">
                <a:avLst>
                  <a:gd name="adj" fmla="val 50000"/>
                </a:avLst>
              </a:prstGeom>
              <a:solidFill>
                <a:srgbClr val="FF6600">
                  <a:alpha val="50195"/>
                </a:srgbClr>
              </a:solidFill>
              <a:ln w="9525">
                <a:solidFill>
                  <a:srgbClr val="FF6600">
                    <a:alpha val="50195"/>
                  </a:srgbClr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en-US" altLang="en-US" sz="750">
                  <a:solidFill>
                    <a:prstClr val="white"/>
                  </a:solidFill>
                </a:endParaRPr>
              </a:p>
            </p:txBody>
          </p:sp>
          <p:sp>
            <p:nvSpPr>
              <p:cNvPr id="243" name="AutoShape 684"/>
              <p:cNvSpPr>
                <a:spLocks noChangeArrowheads="1"/>
              </p:cNvSpPr>
              <p:nvPr/>
            </p:nvSpPr>
            <p:spPr bwMode="auto">
              <a:xfrm rot="969869" flipH="1">
                <a:off x="868902" y="2274662"/>
                <a:ext cx="100241" cy="378793"/>
              </a:xfrm>
              <a:prstGeom prst="can">
                <a:avLst>
                  <a:gd name="adj" fmla="val 33333"/>
                </a:avLst>
              </a:prstGeom>
              <a:solidFill>
                <a:srgbClr val="FFC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en-US" altLang="en-US" sz="750">
                  <a:solidFill>
                    <a:prstClr val="white"/>
                  </a:solidFill>
                </a:endParaRPr>
              </a:p>
            </p:txBody>
          </p:sp>
          <p:sp>
            <p:nvSpPr>
              <p:cNvPr id="244" name="AutoShape 685"/>
              <p:cNvSpPr>
                <a:spLocks noChangeArrowheads="1"/>
              </p:cNvSpPr>
              <p:nvPr/>
            </p:nvSpPr>
            <p:spPr bwMode="auto">
              <a:xfrm flipH="1">
                <a:off x="861422" y="2241926"/>
                <a:ext cx="218435" cy="126265"/>
              </a:xfrm>
              <a:prstGeom prst="flowChartDelay">
                <a:avLst/>
              </a:prstGeom>
              <a:solidFill>
                <a:srgbClr val="FFC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en-US" altLang="en-US" sz="750">
                  <a:solidFill>
                    <a:prstClr val="white"/>
                  </a:solidFill>
                </a:endParaRPr>
              </a:p>
            </p:txBody>
          </p:sp>
        </p:grpSp>
        <p:pic>
          <p:nvPicPr>
            <p:cNvPr id="237" name="Picture 236"/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3958302" y="3893671"/>
              <a:ext cx="1097859" cy="648807"/>
            </a:xfrm>
            <a:prstGeom prst="rect">
              <a:avLst/>
            </a:prstGeom>
          </p:spPr>
        </p:pic>
        <p:pic>
          <p:nvPicPr>
            <p:cNvPr id="238" name="Picture 237"/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2885374" y="3893672"/>
              <a:ext cx="960981" cy="648807"/>
            </a:xfrm>
            <a:prstGeom prst="rect">
              <a:avLst/>
            </a:prstGeom>
          </p:spPr>
        </p:pic>
        <p:sp>
          <p:nvSpPr>
            <p:cNvPr id="239" name="Rectangle 238"/>
            <p:cNvSpPr/>
            <p:nvPr/>
          </p:nvSpPr>
          <p:spPr>
            <a:xfrm>
              <a:off x="3463972" y="4308441"/>
              <a:ext cx="354604" cy="170673"/>
            </a:xfrm>
            <a:prstGeom prst="rect">
              <a:avLst/>
            </a:prstGeom>
            <a:solidFill>
              <a:srgbClr val="0033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/>
                <a:t>OK</a:t>
              </a:r>
            </a:p>
          </p:txBody>
        </p:sp>
        <p:sp>
          <p:nvSpPr>
            <p:cNvPr id="240" name="Right Arrow 239"/>
            <p:cNvSpPr/>
            <p:nvPr/>
          </p:nvSpPr>
          <p:spPr>
            <a:xfrm>
              <a:off x="2743038" y="4131163"/>
              <a:ext cx="276870" cy="214328"/>
            </a:xfrm>
            <a:prstGeom prst="rightArrow">
              <a:avLst/>
            </a:prstGeom>
            <a:solidFill>
              <a:srgbClr val="0033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1" name="Rectangle 240"/>
            <p:cNvSpPr/>
            <p:nvPr/>
          </p:nvSpPr>
          <p:spPr>
            <a:xfrm>
              <a:off x="2662331" y="3961806"/>
              <a:ext cx="1449843" cy="230832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900" b="1" dirty="0">
                  <a:ln w="0"/>
                  <a:solidFill>
                    <a:srgbClr val="0033CC"/>
                  </a:solidFill>
                  <a:effectLst>
                    <a:glow rad="127000">
                      <a:srgbClr val="00FFFF"/>
                    </a:glow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Auto  compare serial</a:t>
              </a:r>
            </a:p>
          </p:txBody>
        </p:sp>
        <p:sp>
          <p:nvSpPr>
            <p:cNvPr id="247" name="Rectangle 246"/>
            <p:cNvSpPr/>
            <p:nvPr/>
          </p:nvSpPr>
          <p:spPr>
            <a:xfrm>
              <a:off x="2655897" y="3834805"/>
              <a:ext cx="1462712" cy="246221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1000" b="1" dirty="0">
                  <a:ln w="0"/>
                  <a:solidFill>
                    <a:srgbClr val="0033CC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Weight check</a:t>
              </a:r>
            </a:p>
          </p:txBody>
        </p:sp>
      </p:grpSp>
      <p:pic>
        <p:nvPicPr>
          <p:cNvPr id="250" name="Picture 249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034875" y="4948854"/>
            <a:ext cx="4110672" cy="824038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1168594" y="6010373"/>
            <a:ext cx="3877921" cy="901775"/>
            <a:chOff x="1168594" y="5933599"/>
            <a:chExt cx="3877921" cy="1057163"/>
          </a:xfrm>
        </p:grpSpPr>
        <p:pic>
          <p:nvPicPr>
            <p:cNvPr id="258" name="図 94"/>
            <p:cNvPicPr>
              <a:picLocks noChangeAspect="1"/>
            </p:cNvPicPr>
            <p:nvPr/>
          </p:nvPicPr>
          <p:blipFill>
            <a:blip r:embed="rId2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13962" y="5933599"/>
              <a:ext cx="504422" cy="819920"/>
            </a:xfrm>
            <a:prstGeom prst="rect">
              <a:avLst/>
            </a:prstGeom>
            <a:effectLst/>
          </p:spPr>
        </p:pic>
        <p:grpSp>
          <p:nvGrpSpPr>
            <p:cNvPr id="2" name="Group 1"/>
            <p:cNvGrpSpPr/>
            <p:nvPr/>
          </p:nvGrpSpPr>
          <p:grpSpPr>
            <a:xfrm>
              <a:off x="1168594" y="6035072"/>
              <a:ext cx="3877921" cy="955690"/>
              <a:chOff x="1168594" y="5939388"/>
              <a:chExt cx="3877921" cy="955690"/>
            </a:xfrm>
          </p:grpSpPr>
          <p:pic>
            <p:nvPicPr>
              <p:cNvPr id="256" name="Picture 255"/>
              <p:cNvPicPr>
                <a:picLocks noChangeAspect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3669938" y="5956165"/>
                <a:ext cx="1376577" cy="852922"/>
              </a:xfrm>
              <a:prstGeom prst="rect">
                <a:avLst/>
              </a:prstGeom>
            </p:spPr>
          </p:pic>
          <p:sp>
            <p:nvSpPr>
              <p:cNvPr id="257" name="Rectangle 256"/>
              <p:cNvSpPr/>
              <p:nvPr/>
            </p:nvSpPr>
            <p:spPr>
              <a:xfrm>
                <a:off x="3754474" y="5939388"/>
                <a:ext cx="1221314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en-US" sz="1200" b="1" dirty="0">
                    <a:ln w="0"/>
                    <a:solidFill>
                      <a:srgbClr val="0033CC"/>
                    </a:solidFill>
                    <a:effectLst>
                      <a:glow rad="127000">
                        <a:srgbClr val="00FFFF"/>
                      </a:glow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VC Checker</a:t>
                </a:r>
              </a:p>
            </p:txBody>
          </p:sp>
          <p:pic>
            <p:nvPicPr>
              <p:cNvPr id="261" name="図 10"/>
              <p:cNvPicPr>
                <a:picLocks noChangeAspect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896094" y="5962715"/>
                <a:ext cx="851354" cy="809634"/>
              </a:xfrm>
              <a:prstGeom prst="rect">
                <a:avLst/>
              </a:prstGeom>
            </p:spPr>
          </p:pic>
          <p:sp>
            <p:nvSpPr>
              <p:cNvPr id="267" name="Rectangle: Rounded Corners 3">
                <a:extLst>
                  <a:ext uri="{FF2B5EF4-FFF2-40B4-BE49-F238E27FC236}">
                    <a16:creationId xmlns:a16="http://schemas.microsoft.com/office/drawing/2014/main" id="{AE36A836-3595-4F85-9BAE-7401DADA9ED7}"/>
                  </a:ext>
                </a:extLst>
              </p:cNvPr>
              <p:cNvSpPr/>
              <p:nvPr/>
            </p:nvSpPr>
            <p:spPr>
              <a:xfrm>
                <a:off x="1168594" y="6548449"/>
                <a:ext cx="795158" cy="346629"/>
              </a:xfrm>
              <a:prstGeom prst="roundRect">
                <a:avLst>
                  <a:gd name="adj" fmla="val 4720"/>
                </a:avLst>
              </a:prstGeom>
              <a:noFill/>
              <a:ln w="28575">
                <a:noFill/>
              </a:ln>
              <a:effectLst>
                <a:glow rad="127000">
                  <a:srgbClr val="FFFF00"/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ysClr val="windowText" lastClr="000000"/>
                    </a:solidFill>
                    <a:effectLst>
                      <a:glow rad="127000">
                        <a:srgbClr val="FFFF00"/>
                      </a:glow>
                    </a:effectLst>
                    <a:latin typeface="Arial Unicode MS" panose="020B0604020202020204" pitchFamily="34" charset="-128"/>
                    <a:ea typeface="Arial Unicode MS" panose="020B0604020202020204" pitchFamily="34" charset="-128"/>
                    <a:cs typeface="Arial Unicode MS" panose="020B0604020202020204" pitchFamily="34" charset="-128"/>
                  </a:rPr>
                  <a:t>STD14</a:t>
                </a:r>
              </a:p>
            </p:txBody>
          </p:sp>
          <p:sp>
            <p:nvSpPr>
              <p:cNvPr id="268" name="Rectangle: Rounded Corners 3">
                <a:extLst>
                  <a:ext uri="{FF2B5EF4-FFF2-40B4-BE49-F238E27FC236}">
                    <a16:creationId xmlns:a16="http://schemas.microsoft.com/office/drawing/2014/main" id="{AE36A836-3595-4F85-9BAE-7401DADA9ED7}"/>
                  </a:ext>
                </a:extLst>
              </p:cNvPr>
              <p:cNvSpPr/>
              <p:nvPr/>
            </p:nvSpPr>
            <p:spPr>
              <a:xfrm>
                <a:off x="1913338" y="6529287"/>
                <a:ext cx="795158" cy="346629"/>
              </a:xfrm>
              <a:prstGeom prst="roundRect">
                <a:avLst>
                  <a:gd name="adj" fmla="val 4720"/>
                </a:avLst>
              </a:prstGeom>
              <a:noFill/>
              <a:ln w="28575">
                <a:noFill/>
              </a:ln>
              <a:effectLst>
                <a:glow rad="127000">
                  <a:srgbClr val="FFFF00"/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ysClr val="windowText" lastClr="000000"/>
                    </a:solidFill>
                    <a:effectLst>
                      <a:glow rad="127000">
                        <a:srgbClr val="FFFF00"/>
                      </a:glow>
                    </a:effectLst>
                    <a:latin typeface="Arial Unicode MS" panose="020B0604020202020204" pitchFamily="34" charset="-128"/>
                    <a:ea typeface="Arial Unicode MS" panose="020B0604020202020204" pitchFamily="34" charset="-128"/>
                    <a:cs typeface="Arial Unicode MS" panose="020B0604020202020204" pitchFamily="34" charset="-128"/>
                  </a:rPr>
                  <a:t>SRC14</a:t>
                </a:r>
              </a:p>
            </p:txBody>
          </p:sp>
          <p:pic>
            <p:nvPicPr>
              <p:cNvPr id="270" name="図 10"/>
              <p:cNvPicPr>
                <a:picLocks noChangeAspect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783016" y="5956165"/>
                <a:ext cx="851354" cy="809634"/>
              </a:xfrm>
              <a:prstGeom prst="rect">
                <a:avLst/>
              </a:prstGeom>
            </p:spPr>
          </p:pic>
          <p:sp>
            <p:nvSpPr>
              <p:cNvPr id="271" name="Rectangle: Rounded Corners 3">
                <a:extLst>
                  <a:ext uri="{FF2B5EF4-FFF2-40B4-BE49-F238E27FC236}">
                    <a16:creationId xmlns:a16="http://schemas.microsoft.com/office/drawing/2014/main" id="{AE36A836-3595-4F85-9BAE-7401DADA9ED7}"/>
                  </a:ext>
                </a:extLst>
              </p:cNvPr>
              <p:cNvSpPr/>
              <p:nvPr/>
            </p:nvSpPr>
            <p:spPr>
              <a:xfrm>
                <a:off x="2792009" y="6531604"/>
                <a:ext cx="795158" cy="346629"/>
              </a:xfrm>
              <a:prstGeom prst="roundRect">
                <a:avLst>
                  <a:gd name="adj" fmla="val 4720"/>
                </a:avLst>
              </a:prstGeom>
              <a:noFill/>
              <a:ln w="28575">
                <a:noFill/>
              </a:ln>
              <a:effectLst>
                <a:glow rad="127000">
                  <a:srgbClr val="FFFF00"/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ysClr val="windowText" lastClr="000000"/>
                    </a:solidFill>
                    <a:effectLst>
                      <a:glow rad="127000">
                        <a:srgbClr val="FFFF00"/>
                      </a:glow>
                    </a:effectLst>
                    <a:latin typeface="Arial Unicode MS" panose="020B0604020202020204" pitchFamily="34" charset="-128"/>
                    <a:ea typeface="Arial Unicode MS" panose="020B0604020202020204" pitchFamily="34" charset="-128"/>
                    <a:cs typeface="Arial Unicode MS" panose="020B0604020202020204" pitchFamily="34" charset="-128"/>
                  </a:rPr>
                  <a:t>SR152</a:t>
                </a:r>
              </a:p>
            </p:txBody>
          </p:sp>
        </p:grpSp>
      </p:grpSp>
      <p:sp>
        <p:nvSpPr>
          <p:cNvPr id="14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98830" y="119635"/>
            <a:ext cx="845170" cy="365125"/>
          </a:xfrm>
        </p:spPr>
        <p:txBody>
          <a:bodyPr/>
          <a:lstStyle/>
          <a:p>
            <a:fld id="{5E6C8555-2DE7-4E68-B0D7-190FED2767D3}" type="slidenum">
              <a:rPr lang="en-US" sz="1400" smtClean="0"/>
              <a:t>2</a:t>
            </a:fld>
            <a:r>
              <a:rPr lang="en-US" sz="1400"/>
              <a:t> / 25</a:t>
            </a:r>
          </a:p>
        </p:txBody>
      </p:sp>
    </p:spTree>
    <p:extLst>
      <p:ext uri="{BB962C8B-B14F-4D97-AF65-F5344CB8AC3E}">
        <p14:creationId xmlns:p14="http://schemas.microsoft.com/office/powerpoint/2010/main" val="165458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533400"/>
          </a:xfrm>
          <a:solidFill>
            <a:srgbClr val="000099"/>
          </a:solidFill>
        </p:spPr>
        <p:txBody>
          <a:bodyPr anchor="ctr" anchorCtr="0">
            <a:noAutofit/>
          </a:bodyPr>
          <a:lstStyle/>
          <a:p>
            <a:r>
              <a:rPr lang="en-US" sz="2300" b="1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300" b="1" u="sng">
                <a:solidFill>
                  <a:srgbClr val="FFFF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MEBD</a:t>
            </a:r>
            <a:r>
              <a:rPr lang="en-US" sz="2300" b="1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- FY2022 Improvement Activity</a:t>
            </a:r>
            <a:endParaRPr lang="en-US" sz="2300" b="1" dirty="0">
              <a:solidFill>
                <a:srgbClr val="FFFF00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graphicFrame>
        <p:nvGraphicFramePr>
          <p:cNvPr id="28" name="Group 2">
            <a:extLst>
              <a:ext uri="{FF2B5EF4-FFF2-40B4-BE49-F238E27FC236}">
                <a16:creationId xmlns:a16="http://schemas.microsoft.com/office/drawing/2014/main" id="{8A316686-5A19-443C-A3B5-0B9D4E9F06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010939"/>
              </p:ext>
            </p:extLst>
          </p:nvPr>
        </p:nvGraphicFramePr>
        <p:xfrm>
          <a:off x="56958" y="562464"/>
          <a:ext cx="9087040" cy="6143136"/>
        </p:xfrm>
        <a:graphic>
          <a:graphicData uri="http://schemas.openxmlformats.org/drawingml/2006/table">
            <a:tbl>
              <a:tblPr/>
              <a:tblGrid>
                <a:gridCol w="8374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15822">
                  <a:extLst>
                    <a:ext uri="{9D8B030D-6E8A-4147-A177-3AD203B41FA5}">
                      <a16:colId xmlns:a16="http://schemas.microsoft.com/office/drawing/2014/main" val="3068975286"/>
                    </a:ext>
                  </a:extLst>
                </a:gridCol>
                <a:gridCol w="2590800">
                  <a:extLst>
                    <a:ext uri="{9D8B030D-6E8A-4147-A177-3AD203B41FA5}">
                      <a16:colId xmlns:a16="http://schemas.microsoft.com/office/drawing/2014/main" val="3268291877"/>
                    </a:ext>
                  </a:extLst>
                </a:gridCol>
                <a:gridCol w="11429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37485">
                <a:tc>
                  <a:txBody>
                    <a:bodyPr/>
                    <a:lstStyle/>
                    <a:p>
                      <a:pPr marL="0" marR="0" lvl="0" indent="0" algn="ctr" defTabSz="9286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BU </a:t>
                      </a:r>
                      <a:endParaRPr kumimoji="1" lang="ja-JP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Unicode MS" panose="020B0604020202020204" pitchFamily="34" charset="-128"/>
                        <a:ea typeface="Arial Unicode MS" panose="020B0604020202020204" pitchFamily="34" charset="-128"/>
                        <a:cs typeface="Arial Unicode MS" panose="020B0604020202020204" pitchFamily="34" charset="-128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286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FY22 Action</a:t>
                      </a:r>
                      <a:endParaRPr kumimoji="1" lang="ja-JP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Unicode MS" panose="020B0604020202020204" pitchFamily="34" charset="-128"/>
                        <a:ea typeface="Arial Unicode MS" panose="020B0604020202020204" pitchFamily="34" charset="-128"/>
                        <a:cs typeface="Arial Unicode MS" panose="020B0604020202020204" pitchFamily="34" charset="-128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286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Plan / Schedule</a:t>
                      </a:r>
                      <a:endParaRPr kumimoji="1" lang="ja-JP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Unicode MS" panose="020B0604020202020204" pitchFamily="34" charset="-128"/>
                        <a:ea typeface="Arial Unicode MS" panose="020B0604020202020204" pitchFamily="34" charset="-128"/>
                        <a:cs typeface="Arial Unicode MS" panose="020B0604020202020204" pitchFamily="34" charset="-128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286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Concerned Department</a:t>
                      </a:r>
                      <a:endParaRPr kumimoji="1" lang="ja-JP" alt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Unicode MS" panose="020B0604020202020204" pitchFamily="34" charset="-128"/>
                        <a:ea typeface="Arial Unicode MS" panose="020B0604020202020204" pitchFamily="34" charset="-128"/>
                        <a:cs typeface="Arial Unicode MS" panose="020B0604020202020204" pitchFamily="34" charset="-128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98180">
                <a:tc rowSpan="3">
                  <a:txBody>
                    <a:bodyPr/>
                    <a:lstStyle/>
                    <a:p>
                      <a:pPr marL="144000" marR="0" lvl="0" indent="0" algn="l" defTabSz="928688" rtl="0" eaLnBrk="1" fontAlgn="auto" latinLnBrk="0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Courier New" panose="02070309020205020404" pitchFamily="49" charset="0"/>
                        <a:buNone/>
                        <a:tabLst/>
                        <a:defRPr/>
                      </a:pPr>
                      <a:r>
                        <a:rPr kumimoji="0" lang="en-US" altLang="ja-JP" sz="1300" b="1" u="none" dirty="0">
                          <a:solidFill>
                            <a:schemeClr val="tx1"/>
                          </a:solidFill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MEBD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GB" sz="12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Trace system control for Optical unit.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GB" sz="12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 Control history product after production )</a:t>
                      </a:r>
                      <a:endParaRPr lang="en-GB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36000" marB="360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200" b="1">
                          <a:solidFill>
                            <a:schemeClr val="tx1"/>
                          </a:solidFill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Jul.2022</a:t>
                      </a:r>
                      <a:endParaRPr lang="ja-JP" altLang="en-US" sz="1200" b="1" dirty="0">
                        <a:solidFill>
                          <a:schemeClr val="tx1"/>
                        </a:solidFill>
                        <a:latin typeface="Arial Unicode MS" panose="020B0604020202020204" pitchFamily="34" charset="-128"/>
                        <a:ea typeface="Arial Unicode MS" panose="020B0604020202020204" pitchFamily="34" charset="-128"/>
                        <a:cs typeface="Arial Unicode MS" panose="020B0604020202020204" pitchFamily="34" charset="-128"/>
                      </a:endParaRPr>
                    </a:p>
                  </a:txBody>
                  <a:tcPr marL="54000" marR="54000" marT="36000" marB="360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14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200" b="1">
                          <a:solidFill>
                            <a:schemeClr val="tx1"/>
                          </a:solidFill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IT</a:t>
                      </a:r>
                    </a:p>
                  </a:txBody>
                  <a:tcPr marL="54000" marR="54000" marT="36000" marB="360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90217">
                <a:tc vMerge="1">
                  <a:txBody>
                    <a:bodyPr/>
                    <a:lstStyle/>
                    <a:p>
                      <a:pPr marL="429750" marR="0" lvl="0" indent="-285750" algn="l" defTabSz="928688" rtl="0" eaLnBrk="1" fontAlgn="auto" latinLnBrk="0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Courier New" panose="02070309020205020404" pitchFamily="49" charset="0"/>
                        <a:buChar char="o"/>
                        <a:tabLst/>
                        <a:defRPr/>
                      </a:pPr>
                      <a:endParaRPr kumimoji="0" lang="en-US" altLang="ja-JP" sz="1300" b="0" u="none">
                        <a:solidFill>
                          <a:schemeClr val="tx1"/>
                        </a:solidFill>
                        <a:latin typeface="+mn-lt"/>
                        <a:ea typeface="Meiryo UI" panose="020B0604030504040204"/>
                        <a:cs typeface="Tahoma" pitchFamily="34" charset="0"/>
                      </a:endParaRPr>
                    </a:p>
                  </a:txBody>
                  <a:tcPr marL="54000" marR="54000" marT="36000" marB="360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GB" sz="12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Auto record defect in process and summary daily defect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GB" sz="12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 Control history product after production )</a:t>
                      </a:r>
                      <a:endParaRPr 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36000" marB="360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200" b="1" baseline="0">
                          <a:solidFill>
                            <a:schemeClr val="tx1"/>
                          </a:solidFill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Aug.2022</a:t>
                      </a:r>
                      <a:endParaRPr lang="en-US" altLang="ja-JP" sz="1200" b="1" baseline="0" dirty="0">
                        <a:solidFill>
                          <a:schemeClr val="tx1"/>
                        </a:solidFill>
                        <a:latin typeface="Arial Unicode MS" panose="020B0604020202020204" pitchFamily="34" charset="-128"/>
                        <a:ea typeface="Arial Unicode MS" panose="020B0604020202020204" pitchFamily="34" charset="-128"/>
                        <a:cs typeface="Arial Unicode MS" panose="020B0604020202020204" pitchFamily="34" charset="-128"/>
                      </a:endParaRPr>
                    </a:p>
                  </a:txBody>
                  <a:tcPr marL="54000" marR="54000" marT="36000" marB="360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14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200" b="1">
                          <a:solidFill>
                            <a:schemeClr val="tx1"/>
                          </a:solidFill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IT</a:t>
                      </a:r>
                    </a:p>
                  </a:txBody>
                  <a:tcPr marL="54000" marR="54000" marT="36000" marB="360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1725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GB" sz="1200" b="1" dirty="0">
                          <a:solidFill>
                            <a:prstClr val="black"/>
                          </a:solidFill>
                          <a:latin typeface="Arial" pitchFamily="34" charset="0"/>
                          <a:ea typeface="Meiryo UI" panose="020B0604030504040204"/>
                          <a:cs typeface="Arial" pitchFamily="34" charset="0"/>
                        </a:rPr>
                        <a:t>Auto control skill operator by system.</a:t>
                      </a:r>
                      <a:endParaRPr lang="en-GB" altLang="en-US" sz="1200" b="1" kern="0" dirty="0">
                        <a:solidFill>
                          <a:prstClr val="black"/>
                        </a:solidFill>
                        <a:latin typeface="Arial Unicode MS" panose="020B0604020202020204" pitchFamily="34" charset="-128"/>
                        <a:ea typeface="Arial Unicode MS" panose="020B0604020202020204" pitchFamily="34" charset="-128"/>
                        <a:cs typeface="Arial Unicode MS" panose="020B0604020202020204" pitchFamily="34" charset="-128"/>
                      </a:endParaRPr>
                    </a:p>
                  </a:txBody>
                  <a:tcPr marL="54000" marR="54000" marT="36000" marB="360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200" b="1">
                          <a:solidFill>
                            <a:schemeClr val="tx1"/>
                          </a:solidFill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Oct.2022</a:t>
                      </a:r>
                      <a:endParaRPr lang="ja-JP" altLang="en-US" sz="1200" b="1" dirty="0">
                        <a:solidFill>
                          <a:schemeClr val="tx1"/>
                        </a:solidFill>
                        <a:latin typeface="Arial Unicode MS" panose="020B0604020202020204" pitchFamily="34" charset="-128"/>
                        <a:ea typeface="Arial Unicode MS" panose="020B0604020202020204" pitchFamily="34" charset="-128"/>
                        <a:cs typeface="Arial Unicode MS" panose="020B0604020202020204" pitchFamily="34" charset="-128"/>
                      </a:endParaRPr>
                    </a:p>
                  </a:txBody>
                  <a:tcPr marL="54000" marR="54000" marT="36000" marB="360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14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200" b="1" dirty="0">
                          <a:solidFill>
                            <a:schemeClr val="tx1"/>
                          </a:solidFill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IT</a:t>
                      </a:r>
                      <a:endParaRPr lang="ja-JP" altLang="en-US" sz="1200" b="1" dirty="0">
                        <a:solidFill>
                          <a:schemeClr val="tx1"/>
                        </a:solidFill>
                        <a:latin typeface="Arial Unicode MS" panose="020B0604020202020204" pitchFamily="34" charset="-128"/>
                        <a:ea typeface="Arial Unicode MS" panose="020B0604020202020204" pitchFamily="34" charset="-128"/>
                        <a:cs typeface="Arial Unicode MS" panose="020B0604020202020204" pitchFamily="34" charset="-128"/>
                      </a:endParaRPr>
                    </a:p>
                  </a:txBody>
                  <a:tcPr marL="54000" marR="54000" marT="36000" marB="360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4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98830" y="119635"/>
            <a:ext cx="845170" cy="365125"/>
          </a:xfrm>
        </p:spPr>
        <p:txBody>
          <a:bodyPr/>
          <a:lstStyle/>
          <a:p>
            <a:fld id="{5E6C8555-2DE7-4E68-B0D7-190FED2767D3}" type="slidenum">
              <a:rPr lang="en-US" sz="1400" smtClean="0"/>
              <a:t>3</a:t>
            </a:fld>
            <a:r>
              <a:rPr lang="en-US" sz="1400"/>
              <a:t> / 25</a:t>
            </a:r>
          </a:p>
        </p:txBody>
      </p:sp>
    </p:spTree>
    <p:extLst>
      <p:ext uri="{BB962C8B-B14F-4D97-AF65-F5344CB8AC3E}">
        <p14:creationId xmlns:p14="http://schemas.microsoft.com/office/powerpoint/2010/main" val="15057669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533400"/>
          </a:xfrm>
          <a:solidFill>
            <a:srgbClr val="000099"/>
          </a:solidFill>
        </p:spPr>
        <p:txBody>
          <a:bodyPr anchor="ctr" anchorCtr="0">
            <a:noAutofit/>
          </a:bodyPr>
          <a:lstStyle/>
          <a:p>
            <a:r>
              <a:rPr lang="en-US" sz="2300" b="1" u="sng" dirty="0">
                <a:solidFill>
                  <a:srgbClr val="FFFF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KABD</a:t>
            </a:r>
            <a:r>
              <a:rPr lang="en-US" sz="2300" b="1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300" b="1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- FY2022 Improvement Activity</a:t>
            </a:r>
            <a:endParaRPr lang="en-US" sz="2300" b="1" dirty="0">
              <a:solidFill>
                <a:srgbClr val="FFFF00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graphicFrame>
        <p:nvGraphicFramePr>
          <p:cNvPr id="28" name="Group 2">
            <a:extLst>
              <a:ext uri="{FF2B5EF4-FFF2-40B4-BE49-F238E27FC236}">
                <a16:creationId xmlns:a16="http://schemas.microsoft.com/office/drawing/2014/main" id="{8A316686-5A19-443C-A3B5-0B9D4E9F06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0539134"/>
              </p:ext>
            </p:extLst>
          </p:nvPr>
        </p:nvGraphicFramePr>
        <p:xfrm>
          <a:off x="56958" y="569276"/>
          <a:ext cx="9087040" cy="6397293"/>
        </p:xfrm>
        <a:graphic>
          <a:graphicData uri="http://schemas.openxmlformats.org/drawingml/2006/table">
            <a:tbl>
              <a:tblPr/>
              <a:tblGrid>
                <a:gridCol w="8374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44422">
                  <a:extLst>
                    <a:ext uri="{9D8B030D-6E8A-4147-A177-3AD203B41FA5}">
                      <a16:colId xmlns:a16="http://schemas.microsoft.com/office/drawing/2014/main" val="3068975286"/>
                    </a:ext>
                  </a:extLst>
                </a:gridCol>
                <a:gridCol w="2362200">
                  <a:extLst>
                    <a:ext uri="{9D8B030D-6E8A-4147-A177-3AD203B41FA5}">
                      <a16:colId xmlns:a16="http://schemas.microsoft.com/office/drawing/2014/main" val="3268291877"/>
                    </a:ext>
                  </a:extLst>
                </a:gridCol>
                <a:gridCol w="11429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56623">
                <a:tc>
                  <a:txBody>
                    <a:bodyPr/>
                    <a:lstStyle/>
                    <a:p>
                      <a:pPr marL="0" marR="0" lvl="0" indent="0" algn="ctr" defTabSz="9286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BU</a:t>
                      </a:r>
                      <a:endParaRPr kumimoji="1" lang="ja-JP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Unicode MS" panose="020B0604020202020204" pitchFamily="34" charset="-128"/>
                        <a:ea typeface="Arial Unicode MS" panose="020B0604020202020204" pitchFamily="34" charset="-128"/>
                        <a:cs typeface="Arial Unicode MS" panose="020B0604020202020204" pitchFamily="34" charset="-128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286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FY22 Action</a:t>
                      </a:r>
                      <a:endParaRPr kumimoji="1" lang="ja-JP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Unicode MS" panose="020B0604020202020204" pitchFamily="34" charset="-128"/>
                        <a:ea typeface="Arial Unicode MS" panose="020B0604020202020204" pitchFamily="34" charset="-128"/>
                        <a:cs typeface="Arial Unicode MS" panose="020B0604020202020204" pitchFamily="34" charset="-128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286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Plan / Schedule</a:t>
                      </a:r>
                      <a:endParaRPr kumimoji="1" lang="ja-JP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Unicode MS" panose="020B0604020202020204" pitchFamily="34" charset="-128"/>
                        <a:ea typeface="Arial Unicode MS" panose="020B0604020202020204" pitchFamily="34" charset="-128"/>
                        <a:cs typeface="Arial Unicode MS" panose="020B0604020202020204" pitchFamily="34" charset="-128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286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Concerned</a:t>
                      </a:r>
                    </a:p>
                    <a:p>
                      <a:pPr marL="0" marR="0" lvl="0" indent="0" algn="ctr" defTabSz="9286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Department</a:t>
                      </a:r>
                      <a:endParaRPr kumimoji="1" lang="ja-JP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Unicode MS" panose="020B0604020202020204" pitchFamily="34" charset="-128"/>
                        <a:ea typeface="Arial Unicode MS" panose="020B0604020202020204" pitchFamily="34" charset="-128"/>
                        <a:cs typeface="Arial Unicode MS" panose="020B0604020202020204" pitchFamily="34" charset="-128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64901">
                <a:tc rowSpan="3">
                  <a:txBody>
                    <a:bodyPr/>
                    <a:lstStyle/>
                    <a:p>
                      <a:pPr marL="144000" marR="0" lvl="0" indent="0" algn="l" defTabSz="928688" rtl="0" eaLnBrk="1" fontAlgn="auto" latinLnBrk="0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Courier New" panose="02070309020205020404" pitchFamily="49" charset="0"/>
                        <a:buNone/>
                        <a:tabLst/>
                        <a:defRPr/>
                      </a:pPr>
                      <a:r>
                        <a:rPr kumimoji="0" lang="en-US" altLang="ja-JP" sz="1300" b="1" u="none" dirty="0">
                          <a:solidFill>
                            <a:schemeClr val="tx1"/>
                          </a:solidFill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KABD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ja-JP" sz="1200" b="1" baseline="0">
                          <a:solidFill>
                            <a:srgbClr val="000099"/>
                          </a:solidFill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Auto Creat Part Card : Print Label Area &amp; Prepararion Area</a:t>
                      </a:r>
                    </a:p>
                  </a:txBody>
                  <a:tcPr marL="54000" marR="54000" marT="36000" marB="360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200" b="1" u="sng">
                          <a:solidFill>
                            <a:schemeClr val="tx1"/>
                          </a:solidFill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Plan :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200" b="0">
                          <a:solidFill>
                            <a:schemeClr val="tx1"/>
                          </a:solidFill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MW : Print Label Area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200" b="1" u="sng">
                          <a:solidFill>
                            <a:schemeClr val="tx1"/>
                          </a:solidFill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Schedule :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200" b="0">
                          <a:solidFill>
                            <a:schemeClr val="tx1"/>
                          </a:solidFill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Jun.2022 – Jul.2022</a:t>
                      </a:r>
                      <a:endParaRPr lang="ja-JP" altLang="en-US" sz="1200" b="0" dirty="0">
                        <a:solidFill>
                          <a:schemeClr val="tx1"/>
                        </a:solidFill>
                        <a:latin typeface="Arial Unicode MS" panose="020B0604020202020204" pitchFamily="34" charset="-128"/>
                        <a:ea typeface="Arial Unicode MS" panose="020B0604020202020204" pitchFamily="34" charset="-128"/>
                        <a:cs typeface="Arial Unicode MS" panose="020B0604020202020204" pitchFamily="34" charset="-128"/>
                      </a:endParaRPr>
                    </a:p>
                  </a:txBody>
                  <a:tcPr marL="54000" marR="54000" marT="36000" marB="360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14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200" b="1">
                          <a:solidFill>
                            <a:schemeClr val="tx1"/>
                          </a:solidFill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IT</a:t>
                      </a:r>
                      <a:endParaRPr lang="ja-JP" altLang="en-US" sz="1200" b="1" dirty="0">
                        <a:solidFill>
                          <a:schemeClr val="tx1"/>
                        </a:solidFill>
                        <a:latin typeface="Arial Unicode MS" panose="020B0604020202020204" pitchFamily="34" charset="-128"/>
                        <a:ea typeface="Arial Unicode MS" panose="020B0604020202020204" pitchFamily="34" charset="-128"/>
                        <a:cs typeface="Arial Unicode MS" panose="020B0604020202020204" pitchFamily="34" charset="-128"/>
                      </a:endParaRPr>
                    </a:p>
                  </a:txBody>
                  <a:tcPr marL="54000" marR="54000" marT="36000" marB="360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52600">
                <a:tc vMerge="1">
                  <a:txBody>
                    <a:bodyPr/>
                    <a:lstStyle/>
                    <a:p>
                      <a:pPr marL="429750" marR="0" lvl="0" indent="-285750" algn="l" defTabSz="928688" rtl="0" eaLnBrk="1" fontAlgn="auto" latinLnBrk="0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Courier New" panose="02070309020205020404" pitchFamily="49" charset="0"/>
                        <a:buChar char="o"/>
                        <a:tabLst/>
                        <a:defRPr/>
                      </a:pPr>
                      <a:endParaRPr kumimoji="0" lang="en-US" altLang="ja-JP" sz="1300" b="0" u="none">
                        <a:solidFill>
                          <a:schemeClr val="tx1"/>
                        </a:solidFill>
                        <a:latin typeface="+mn-lt"/>
                        <a:ea typeface="Meiryo UI" panose="020B0604030504040204"/>
                        <a:cs typeface="Tahoma" pitchFamily="34" charset="0"/>
                      </a:endParaRPr>
                    </a:p>
                  </a:txBody>
                  <a:tcPr marL="54000" marR="54000" marT="36000" marB="360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ja-JP" sz="1200" b="1" baseline="0" dirty="0">
                          <a:solidFill>
                            <a:srgbClr val="000099"/>
                          </a:solidFill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        Compare carton serial &amp; product serial by Weight check</a:t>
                      </a:r>
                      <a:endParaRPr lang="ja-JP" altLang="en-US" sz="1200" b="1" dirty="0">
                        <a:solidFill>
                          <a:srgbClr val="000099"/>
                        </a:solidFill>
                        <a:latin typeface="Arial Unicode MS" panose="020B0604020202020204" pitchFamily="34" charset="-128"/>
                        <a:ea typeface="Arial Unicode MS" panose="020B0604020202020204" pitchFamily="34" charset="-128"/>
                        <a:cs typeface="Arial Unicode MS" panose="020B0604020202020204" pitchFamily="34" charset="-128"/>
                      </a:endParaRPr>
                    </a:p>
                  </a:txBody>
                  <a:tcPr marL="54000" marR="54000" marT="36000" marB="360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200" b="1" u="sng" dirty="0">
                          <a:solidFill>
                            <a:schemeClr val="tx1"/>
                          </a:solidFill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Plan :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200" b="0" dirty="0">
                          <a:solidFill>
                            <a:schemeClr val="tx1"/>
                          </a:solidFill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OCS : 1 Line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200" b="0" dirty="0">
                          <a:solidFill>
                            <a:schemeClr val="tx1"/>
                          </a:solidFill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18L : 1 Line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ja-JP" sz="1200" b="0" dirty="0">
                        <a:solidFill>
                          <a:schemeClr val="tx1"/>
                        </a:solidFill>
                        <a:latin typeface="Arial Unicode MS" panose="020B0604020202020204" pitchFamily="34" charset="-128"/>
                        <a:ea typeface="Arial Unicode MS" panose="020B0604020202020204" pitchFamily="34" charset="-128"/>
                        <a:cs typeface="Arial Unicode MS" panose="020B0604020202020204" pitchFamily="34" charset="-128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200" b="1" u="sng" dirty="0">
                          <a:solidFill>
                            <a:schemeClr val="tx1"/>
                          </a:solidFill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Schedule :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200" b="0">
                          <a:solidFill>
                            <a:schemeClr val="tx1"/>
                          </a:solidFill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May.22 : </a:t>
                      </a:r>
                      <a:r>
                        <a:rPr lang="en-US" altLang="ja-JP" sz="1200" b="0" baseline="0" dirty="0">
                          <a:solidFill>
                            <a:schemeClr val="tx1"/>
                          </a:solidFill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OCS line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200" b="0" baseline="0">
                          <a:solidFill>
                            <a:schemeClr val="tx1"/>
                          </a:solidFill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Jun.22 : </a:t>
                      </a:r>
                      <a:r>
                        <a:rPr lang="en-US" altLang="ja-JP" sz="1200" b="0" baseline="0" dirty="0">
                          <a:solidFill>
                            <a:schemeClr val="tx1"/>
                          </a:solidFill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18L line</a:t>
                      </a:r>
                      <a:endParaRPr lang="ja-JP" altLang="en-US" sz="1200" b="0" dirty="0">
                        <a:solidFill>
                          <a:schemeClr val="tx1"/>
                        </a:solidFill>
                        <a:latin typeface="Arial Unicode MS" panose="020B0604020202020204" pitchFamily="34" charset="-128"/>
                        <a:ea typeface="Arial Unicode MS" panose="020B0604020202020204" pitchFamily="34" charset="-128"/>
                        <a:cs typeface="Arial Unicode MS" panose="020B0604020202020204" pitchFamily="34" charset="-128"/>
                      </a:endParaRPr>
                    </a:p>
                  </a:txBody>
                  <a:tcPr marL="54000" marR="54000" marT="36000" marB="360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14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200" b="1">
                          <a:solidFill>
                            <a:schemeClr val="tx1"/>
                          </a:solidFill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IT</a:t>
                      </a:r>
                      <a:endParaRPr lang="ja-JP" altLang="en-US" sz="1200" b="1" dirty="0">
                        <a:solidFill>
                          <a:schemeClr val="tx1"/>
                        </a:solidFill>
                        <a:latin typeface="Arial Unicode MS" panose="020B0604020202020204" pitchFamily="34" charset="-128"/>
                        <a:ea typeface="Arial Unicode MS" panose="020B0604020202020204" pitchFamily="34" charset="-128"/>
                        <a:cs typeface="Arial Unicode MS" panose="020B0604020202020204" pitchFamily="34" charset="-128"/>
                      </a:endParaRPr>
                    </a:p>
                  </a:txBody>
                  <a:tcPr marL="54000" marR="54000" marT="36000" marB="360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384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ja-JP" sz="1200" b="1" dirty="0">
                          <a:solidFill>
                            <a:srgbClr val="000099"/>
                          </a:solidFill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Traceability (PCB &amp; Magnetron)</a:t>
                      </a:r>
                      <a:endParaRPr lang="en-US" altLang="ja-JP" sz="1200" b="1" baseline="0" dirty="0">
                        <a:solidFill>
                          <a:srgbClr val="000099"/>
                        </a:solidFill>
                        <a:latin typeface="Arial Unicode MS" panose="020B0604020202020204" pitchFamily="34" charset="-128"/>
                        <a:ea typeface="Arial Unicode MS" panose="020B0604020202020204" pitchFamily="34" charset="-128"/>
                        <a:cs typeface="Arial Unicode MS" panose="020B0604020202020204" pitchFamily="34" charset="-128"/>
                      </a:endParaRPr>
                    </a:p>
                  </a:txBody>
                  <a:tcPr marL="54000" marR="54000" marT="36000" marB="360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200" b="1" u="sng" dirty="0">
                          <a:solidFill>
                            <a:schemeClr val="tx1"/>
                          </a:solidFill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Plan :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200" b="0" dirty="0">
                          <a:solidFill>
                            <a:schemeClr val="tx1"/>
                          </a:solidFill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SCV : 5 models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ja-JP" sz="1200" b="0" dirty="0">
                        <a:solidFill>
                          <a:schemeClr val="tx1"/>
                        </a:solidFill>
                        <a:latin typeface="Arial Unicode MS" panose="020B0604020202020204" pitchFamily="34" charset="-128"/>
                        <a:ea typeface="Arial Unicode MS" panose="020B0604020202020204" pitchFamily="34" charset="-128"/>
                        <a:cs typeface="Arial Unicode MS" panose="020B0604020202020204" pitchFamily="34" charset="-128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200" b="1" u="sng" dirty="0">
                          <a:solidFill>
                            <a:schemeClr val="tx1"/>
                          </a:solidFill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Schedule :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200" b="0" dirty="0">
                          <a:solidFill>
                            <a:schemeClr val="tx1"/>
                          </a:solidFill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Jul –</a:t>
                      </a:r>
                      <a:r>
                        <a:rPr lang="en-US" altLang="ja-JP" sz="1200" b="0" baseline="0" dirty="0">
                          <a:solidFill>
                            <a:schemeClr val="tx1"/>
                          </a:solidFill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 Aug.2022</a:t>
                      </a:r>
                      <a:endParaRPr lang="ja-JP" altLang="en-US" sz="1200" b="0" dirty="0">
                        <a:solidFill>
                          <a:schemeClr val="tx1"/>
                        </a:solidFill>
                        <a:latin typeface="Arial Unicode MS" panose="020B0604020202020204" pitchFamily="34" charset="-128"/>
                        <a:ea typeface="Arial Unicode MS" panose="020B0604020202020204" pitchFamily="34" charset="-128"/>
                        <a:cs typeface="Arial Unicode MS" panose="020B0604020202020204" pitchFamily="34" charset="-128"/>
                      </a:endParaRPr>
                    </a:p>
                  </a:txBody>
                  <a:tcPr marL="54000" marR="54000" marT="36000" marB="360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14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200" b="1" dirty="0">
                          <a:solidFill>
                            <a:schemeClr val="tx1"/>
                          </a:solidFill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IT</a:t>
                      </a:r>
                      <a:endParaRPr lang="ja-JP" altLang="en-US" sz="1200" b="1" dirty="0">
                        <a:solidFill>
                          <a:schemeClr val="tx1"/>
                        </a:solidFill>
                        <a:latin typeface="Arial Unicode MS" panose="020B0604020202020204" pitchFamily="34" charset="-128"/>
                        <a:ea typeface="Arial Unicode MS" panose="020B0604020202020204" pitchFamily="34" charset="-128"/>
                        <a:cs typeface="Arial Unicode MS" panose="020B0604020202020204" pitchFamily="34" charset="-128"/>
                      </a:endParaRPr>
                    </a:p>
                  </a:txBody>
                  <a:tcPr marL="54000" marR="54000" marT="36000" marB="360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29600" y="119635"/>
            <a:ext cx="768970" cy="365125"/>
          </a:xfrm>
        </p:spPr>
        <p:txBody>
          <a:bodyPr/>
          <a:lstStyle/>
          <a:p>
            <a:fld id="{5E6C8555-2DE7-4E68-B0D7-190FED2767D3}" type="slidenum">
              <a:rPr lang="en-US" sz="1400" smtClean="0"/>
              <a:t>4</a:t>
            </a:fld>
            <a:r>
              <a:rPr lang="en-US" sz="1400"/>
              <a:t> / 25</a:t>
            </a:r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 rotWithShape="1">
          <a:blip r:embed="rId3"/>
          <a:srcRect b="19291"/>
          <a:stretch/>
        </p:blipFill>
        <p:spPr>
          <a:xfrm>
            <a:off x="954241" y="1372958"/>
            <a:ext cx="4608360" cy="137024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4239" y="3006363"/>
            <a:ext cx="4628531" cy="1508257"/>
          </a:xfrm>
          <a:prstGeom prst="rect">
            <a:avLst/>
          </a:prstGeom>
        </p:spPr>
      </p:pic>
      <p:grpSp>
        <p:nvGrpSpPr>
          <p:cNvPr id="19" name="Group 18"/>
          <p:cNvGrpSpPr/>
          <p:nvPr/>
        </p:nvGrpSpPr>
        <p:grpSpPr>
          <a:xfrm>
            <a:off x="934068" y="4761324"/>
            <a:ext cx="4648702" cy="2172876"/>
            <a:chOff x="934068" y="4590070"/>
            <a:chExt cx="4648702" cy="2172876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34069" y="4590070"/>
              <a:ext cx="4648701" cy="625255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34069" y="5181293"/>
              <a:ext cx="4628531" cy="677231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34068" y="5717699"/>
              <a:ext cx="4628531" cy="104524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104335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533400"/>
          </a:xfrm>
          <a:solidFill>
            <a:srgbClr val="000099"/>
          </a:solidFill>
        </p:spPr>
        <p:txBody>
          <a:bodyPr anchor="ctr" anchorCtr="0">
            <a:noAutofit/>
          </a:bodyPr>
          <a:lstStyle/>
          <a:p>
            <a:r>
              <a:rPr lang="en-US" sz="2300" b="1" u="sng" dirty="0">
                <a:solidFill>
                  <a:srgbClr val="FFFF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KABD</a:t>
            </a:r>
            <a:r>
              <a:rPr lang="en-US" sz="2300" b="1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300" b="1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- FY2022 Improvement Activity</a:t>
            </a:r>
            <a:endParaRPr lang="en-US" sz="2300" b="1" dirty="0">
              <a:solidFill>
                <a:srgbClr val="FFFF00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graphicFrame>
        <p:nvGraphicFramePr>
          <p:cNvPr id="28" name="Group 2">
            <a:extLst>
              <a:ext uri="{FF2B5EF4-FFF2-40B4-BE49-F238E27FC236}">
                <a16:creationId xmlns:a16="http://schemas.microsoft.com/office/drawing/2014/main" id="{8A316686-5A19-443C-A3B5-0B9D4E9F06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2507575"/>
              </p:ext>
            </p:extLst>
          </p:nvPr>
        </p:nvGraphicFramePr>
        <p:xfrm>
          <a:off x="28677" y="569276"/>
          <a:ext cx="9087040" cy="1564324"/>
        </p:xfrm>
        <a:graphic>
          <a:graphicData uri="http://schemas.openxmlformats.org/drawingml/2006/table">
            <a:tbl>
              <a:tblPr/>
              <a:tblGrid>
                <a:gridCol w="8374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44422">
                  <a:extLst>
                    <a:ext uri="{9D8B030D-6E8A-4147-A177-3AD203B41FA5}">
                      <a16:colId xmlns:a16="http://schemas.microsoft.com/office/drawing/2014/main" val="3068975286"/>
                    </a:ext>
                  </a:extLst>
                </a:gridCol>
                <a:gridCol w="2362200">
                  <a:extLst>
                    <a:ext uri="{9D8B030D-6E8A-4147-A177-3AD203B41FA5}">
                      <a16:colId xmlns:a16="http://schemas.microsoft.com/office/drawing/2014/main" val="3268291877"/>
                    </a:ext>
                  </a:extLst>
                </a:gridCol>
                <a:gridCol w="11429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56623">
                <a:tc>
                  <a:txBody>
                    <a:bodyPr/>
                    <a:lstStyle/>
                    <a:p>
                      <a:pPr marL="0" marR="0" lvl="0" indent="0" algn="ctr" defTabSz="9286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BU</a:t>
                      </a:r>
                      <a:endParaRPr kumimoji="1" lang="ja-JP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Unicode MS" panose="020B0604020202020204" pitchFamily="34" charset="-128"/>
                        <a:ea typeface="Arial Unicode MS" panose="020B0604020202020204" pitchFamily="34" charset="-128"/>
                        <a:cs typeface="Arial Unicode MS" panose="020B0604020202020204" pitchFamily="34" charset="-128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286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FY22 Action</a:t>
                      </a:r>
                      <a:endParaRPr kumimoji="1" lang="ja-JP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Unicode MS" panose="020B0604020202020204" pitchFamily="34" charset="-128"/>
                        <a:ea typeface="Arial Unicode MS" panose="020B0604020202020204" pitchFamily="34" charset="-128"/>
                        <a:cs typeface="Arial Unicode MS" panose="020B0604020202020204" pitchFamily="34" charset="-128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286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Plan / Schedule</a:t>
                      </a:r>
                      <a:endParaRPr kumimoji="1" lang="ja-JP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Unicode MS" panose="020B0604020202020204" pitchFamily="34" charset="-128"/>
                        <a:ea typeface="Arial Unicode MS" panose="020B0604020202020204" pitchFamily="34" charset="-128"/>
                        <a:cs typeface="Arial Unicode MS" panose="020B0604020202020204" pitchFamily="34" charset="-128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286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ja-JP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Unicode MS" panose="020B0604020202020204" pitchFamily="34" charset="-128"/>
                        <a:ea typeface="Arial Unicode MS" panose="020B0604020202020204" pitchFamily="34" charset="-128"/>
                        <a:cs typeface="Arial Unicode MS" panose="020B0604020202020204" pitchFamily="34" charset="-128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07701">
                <a:tc>
                  <a:txBody>
                    <a:bodyPr/>
                    <a:lstStyle/>
                    <a:p>
                      <a:pPr marL="144000" marR="0" lvl="0" indent="0" algn="l" defTabSz="928688" rtl="0" eaLnBrk="1" fontAlgn="auto" latinLnBrk="0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Courier New" panose="02070309020205020404" pitchFamily="49" charset="0"/>
                        <a:buNone/>
                        <a:tabLst/>
                        <a:defRPr/>
                      </a:pPr>
                      <a:r>
                        <a:rPr kumimoji="0" lang="en-US" altLang="ja-JP" sz="1300" b="1" u="none" dirty="0">
                          <a:solidFill>
                            <a:schemeClr val="tx1"/>
                          </a:solidFill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KABD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ja-JP" sz="1200" b="1" baseline="0" dirty="0">
                          <a:solidFill>
                            <a:srgbClr val="000099"/>
                          </a:solidFill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Verify Part Number by Read Barcode of Part Card (Auto compare with BOM list)</a:t>
                      </a:r>
                    </a:p>
                  </a:txBody>
                  <a:tcPr marL="54000" marR="54000" marT="36000" marB="360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200" b="1" u="sng">
                          <a:solidFill>
                            <a:schemeClr val="tx1"/>
                          </a:solidFill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Plan :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200" b="0">
                          <a:solidFill>
                            <a:schemeClr val="tx1"/>
                          </a:solidFill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MW : Print Label Area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200" b="1" u="sng">
                          <a:solidFill>
                            <a:schemeClr val="tx1"/>
                          </a:solidFill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Schedule :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200" b="0">
                          <a:solidFill>
                            <a:schemeClr val="tx1"/>
                          </a:solidFill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Jun.2022 – Jul.2022</a:t>
                      </a:r>
                      <a:endParaRPr lang="ja-JP" altLang="en-US" sz="1200" b="0" dirty="0">
                        <a:solidFill>
                          <a:schemeClr val="tx1"/>
                        </a:solidFill>
                        <a:latin typeface="Arial Unicode MS" panose="020B0604020202020204" pitchFamily="34" charset="-128"/>
                        <a:ea typeface="Arial Unicode MS" panose="020B0604020202020204" pitchFamily="34" charset="-128"/>
                        <a:cs typeface="Arial Unicode MS" panose="020B0604020202020204" pitchFamily="34" charset="-128"/>
                      </a:endParaRPr>
                    </a:p>
                  </a:txBody>
                  <a:tcPr marL="54000" marR="54000" marT="36000" marB="360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ja-JP" altLang="en-US" sz="1200" b="0" dirty="0">
                        <a:solidFill>
                          <a:schemeClr val="tx1"/>
                        </a:solidFill>
                        <a:latin typeface="Arial Unicode MS" panose="020B0604020202020204" pitchFamily="34" charset="-128"/>
                        <a:ea typeface="Arial Unicode MS" panose="020B0604020202020204" pitchFamily="34" charset="-128"/>
                        <a:cs typeface="Arial Unicode MS" panose="020B0604020202020204" pitchFamily="34" charset="-128"/>
                      </a:endParaRPr>
                    </a:p>
                  </a:txBody>
                  <a:tcPr marL="54000" marR="54000" marT="36000" marB="360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29600" y="119635"/>
            <a:ext cx="768970" cy="365125"/>
          </a:xfrm>
        </p:spPr>
        <p:txBody>
          <a:bodyPr/>
          <a:lstStyle/>
          <a:p>
            <a:fld id="{5E6C8555-2DE7-4E68-B0D7-190FED2767D3}" type="slidenum">
              <a:rPr lang="en-US" sz="1400" smtClean="0"/>
              <a:t>5</a:t>
            </a:fld>
            <a:r>
              <a:rPr lang="en-US" sz="1400"/>
              <a:t> / 25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58" y="2286000"/>
            <a:ext cx="8969893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8139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16139</TotalTime>
  <Words>567</Words>
  <Application>Microsoft Office PowerPoint</Application>
  <PresentationFormat>On-screen Show (4:3)</PresentationFormat>
  <Paragraphs>162</Paragraphs>
  <Slides>5</Slides>
  <Notes>5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1" baseType="lpstr">
      <vt:lpstr>Arial Unicode MS</vt:lpstr>
      <vt:lpstr>Arial</vt:lpstr>
      <vt:lpstr>Calibri</vt:lpstr>
      <vt:lpstr>Courier New</vt:lpstr>
      <vt:lpstr>Office Theme</vt:lpstr>
      <vt:lpstr>MS_ClipArt_Gallery</vt:lpstr>
      <vt:lpstr>PowerPoint Presentation</vt:lpstr>
      <vt:lpstr> MEBD - FY2022 Improvement Activity</vt:lpstr>
      <vt:lpstr> MEBD - FY2022 Improvement Activity</vt:lpstr>
      <vt:lpstr>KABD - FY2022 Improvement Activity</vt:lpstr>
      <vt:lpstr>KABD - FY2022 Improvement Activity</vt:lpstr>
    </vt:vector>
  </TitlesOfParts>
  <Company>PSNV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Thuy Pham Thi</dc:creator>
  <cp:lastModifiedBy>Hien Nguyen Van</cp:lastModifiedBy>
  <cp:revision>394</cp:revision>
  <cp:lastPrinted>2021-04-07T05:41:46Z</cp:lastPrinted>
  <dcterms:created xsi:type="dcterms:W3CDTF">2018-04-04T01:51:04Z</dcterms:created>
  <dcterms:modified xsi:type="dcterms:W3CDTF">2022-04-27T08:08:07Z</dcterms:modified>
</cp:coreProperties>
</file>